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256" r:id="rId2"/>
    <p:sldId id="257" r:id="rId3"/>
    <p:sldId id="262" r:id="rId4"/>
    <p:sldId id="263" r:id="rId5"/>
    <p:sldId id="264" r:id="rId6"/>
    <p:sldId id="259" r:id="rId7"/>
    <p:sldId id="268" r:id="rId8"/>
    <p:sldId id="269" r:id="rId9"/>
    <p:sldId id="270" r:id="rId10"/>
    <p:sldId id="261" r:id="rId11"/>
    <p:sldId id="265" r:id="rId12"/>
    <p:sldId id="266" r:id="rId13"/>
    <p:sldId id="267" r:id="rId14"/>
    <p:sldId id="258" r:id="rId15"/>
    <p:sldId id="271" r:id="rId16"/>
    <p:sldId id="273" r:id="rId17"/>
    <p:sldId id="272" r:id="rId18"/>
    <p:sldId id="274" r:id="rId19"/>
    <p:sldId id="276" r:id="rId20"/>
    <p:sldId id="275" r:id="rId21"/>
    <p:sldId id="279" r:id="rId22"/>
    <p:sldId id="298" r:id="rId23"/>
    <p:sldId id="277" r:id="rId24"/>
    <p:sldId id="278" r:id="rId25"/>
    <p:sldId id="286" r:id="rId26"/>
    <p:sldId id="280" r:id="rId27"/>
    <p:sldId id="281" r:id="rId28"/>
    <p:sldId id="282" r:id="rId29"/>
    <p:sldId id="283" r:id="rId30"/>
    <p:sldId id="284" r:id="rId31"/>
    <p:sldId id="287" r:id="rId32"/>
    <p:sldId id="285" r:id="rId33"/>
    <p:sldId id="288" r:id="rId34"/>
    <p:sldId id="289" r:id="rId35"/>
    <p:sldId id="290" r:id="rId36"/>
    <p:sldId id="292" r:id="rId37"/>
    <p:sldId id="291" r:id="rId38"/>
    <p:sldId id="293" r:id="rId39"/>
    <p:sldId id="294" r:id="rId40"/>
    <p:sldId id="297" r:id="rId41"/>
    <p:sldId id="296" r:id="rId42"/>
    <p:sldId id="300" r:id="rId43"/>
    <p:sldId id="299" r:id="rId44"/>
    <p:sldId id="295" r:id="rId45"/>
    <p:sldId id="301" r:id="rId46"/>
    <p:sldId id="302" r:id="rId47"/>
    <p:sldId id="312" r:id="rId48"/>
    <p:sldId id="303" r:id="rId49"/>
    <p:sldId id="304" r:id="rId50"/>
    <p:sldId id="313" r:id="rId51"/>
    <p:sldId id="305" r:id="rId52"/>
    <p:sldId id="314" r:id="rId53"/>
    <p:sldId id="306" r:id="rId54"/>
    <p:sldId id="307" r:id="rId55"/>
    <p:sldId id="315" r:id="rId56"/>
    <p:sldId id="308" r:id="rId57"/>
    <p:sldId id="317" r:id="rId58"/>
    <p:sldId id="316" r:id="rId59"/>
    <p:sldId id="309" r:id="rId60"/>
    <p:sldId id="318" r:id="rId61"/>
    <p:sldId id="319" r:id="rId62"/>
    <p:sldId id="320" r:id="rId63"/>
    <p:sldId id="310" r:id="rId64"/>
    <p:sldId id="311" r:id="rId65"/>
    <p:sldId id="321" r:id="rId66"/>
    <p:sldId id="322" r:id="rId67"/>
    <p:sldId id="326" r:id="rId68"/>
    <p:sldId id="327" r:id="rId69"/>
    <p:sldId id="325" r:id="rId70"/>
    <p:sldId id="328" r:id="rId7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  <a:srgbClr val="00C4BA"/>
    <a:srgbClr val="F08143"/>
    <a:srgbClr val="93E0DD"/>
    <a:srgbClr val="FFFF99"/>
    <a:srgbClr val="CDE8FB"/>
    <a:srgbClr val="CDF9FF"/>
    <a:srgbClr val="EAFFFF"/>
    <a:srgbClr val="F3F3F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6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18" y="108"/>
      </p:cViewPr>
      <p:guideLst>
        <p:guide orient="horz" pos="3158"/>
        <p:guide pos="3840"/>
        <p:guide pos="59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41F21-252D-4968-B7E5-353C20B2A250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F622D-13AD-4C9C-90AF-3971D8CBF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4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33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2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6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14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7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8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9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0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0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5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E36C2-AEFF-4286-B3FD-371BCB3A835F}" type="datetimeFigureOut">
              <a:rPr lang="ru-RU" smtClean="0"/>
              <a:pPr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89780-4FA9-45A4-90D6-4DC9C3322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15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5.png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9.png"/><Relationship Id="rId7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10.png"/><Relationship Id="rId9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9.png"/><Relationship Id="rId7" Type="http://schemas.openxmlformats.org/officeDocument/2006/relationships/image" Target="../media/image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9.png"/><Relationship Id="rId7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9.png"/><Relationship Id="rId7" Type="http://schemas.openxmlformats.org/officeDocument/2006/relationships/image" Target="../media/image5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.png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9.png"/><Relationship Id="rId7" Type="http://schemas.openxmlformats.org/officeDocument/2006/relationships/image" Target="../media/image6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9.png"/><Relationship Id="rId7" Type="http://schemas.openxmlformats.org/officeDocument/2006/relationships/image" Target="../media/image6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9.png"/><Relationship Id="rId7" Type="http://schemas.openxmlformats.org/officeDocument/2006/relationships/image" Target="../media/image7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1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9.png"/><Relationship Id="rId7" Type="http://schemas.openxmlformats.org/officeDocument/2006/relationships/image" Target="../media/image7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9.png"/><Relationship Id="rId7" Type="http://schemas.openxmlformats.org/officeDocument/2006/relationships/image" Target="../media/image8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10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9.png"/><Relationship Id="rId7" Type="http://schemas.openxmlformats.org/officeDocument/2006/relationships/image" Target="../media/image8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9.png"/><Relationship Id="rId7" Type="http://schemas.openxmlformats.org/officeDocument/2006/relationships/image" Target="../media/image8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.png"/><Relationship Id="rId7" Type="http://schemas.openxmlformats.org/officeDocument/2006/relationships/image" Target="../media/image9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.png"/><Relationship Id="rId7" Type="http://schemas.openxmlformats.org/officeDocument/2006/relationships/image" Target="../media/image9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.png"/><Relationship Id="rId7" Type="http://schemas.openxmlformats.org/officeDocument/2006/relationships/image" Target="../media/image10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9.png"/><Relationship Id="rId7" Type="http://schemas.openxmlformats.org/officeDocument/2006/relationships/image" Target="../media/image10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9.png"/><Relationship Id="rId7" Type="http://schemas.openxmlformats.org/officeDocument/2006/relationships/image" Target="../media/image10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9.png"/><Relationship Id="rId7" Type="http://schemas.openxmlformats.org/officeDocument/2006/relationships/image" Target="../media/image1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9.png"/><Relationship Id="rId7" Type="http://schemas.openxmlformats.org/officeDocument/2006/relationships/image" Target="../media/image1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0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9.png"/><Relationship Id="rId7" Type="http://schemas.openxmlformats.org/officeDocument/2006/relationships/image" Target="../media/image1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10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9.png"/><Relationship Id="rId7" Type="http://schemas.openxmlformats.org/officeDocument/2006/relationships/image" Target="../media/image1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0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9.png"/><Relationship Id="rId7" Type="http://schemas.openxmlformats.org/officeDocument/2006/relationships/image" Target="../media/image1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0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9.png"/><Relationship Id="rId7" Type="http://schemas.openxmlformats.org/officeDocument/2006/relationships/image" Target="../media/image1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9.png"/><Relationship Id="rId7" Type="http://schemas.openxmlformats.org/officeDocument/2006/relationships/image" Target="../media/image1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DABDA5-DC86-4E0B-98C2-63EC373BE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41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D20265-FEC3-4D44-AE18-3935E9253C8E}"/>
              </a:ext>
            </a:extLst>
          </p:cNvPr>
          <p:cNvSpPr txBox="1"/>
          <p:nvPr/>
        </p:nvSpPr>
        <p:spPr>
          <a:xfrm>
            <a:off x="607451" y="234316"/>
            <a:ext cx="87434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Подходы к изучению понятия «алгоритм», «исполнитель» и др. Методика введения понятии «алгоритм». Методика обучения алгоритмизации на учебных исполнителях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0C22A-1CF0-4D06-B649-4A0AF31D8BBA}"/>
              </a:ext>
            </a:extLst>
          </p:cNvPr>
          <p:cNvSpPr txBox="1"/>
          <p:nvPr/>
        </p:nvSpPr>
        <p:spPr>
          <a:xfrm>
            <a:off x="1201782" y="5371590"/>
            <a:ext cx="56213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Franklin Gothic Demi" panose="020B0703020102020204" pitchFamily="34" charset="0"/>
              </a:rPr>
              <a:t>Лектор: Апольских Евгения Ивановна,</a:t>
            </a:r>
          </a:p>
          <a:p>
            <a:r>
              <a:rPr lang="ru-RU" sz="2000" dirty="0">
                <a:latin typeface="Franklin Gothic Demi" panose="020B0703020102020204" pitchFamily="34" charset="0"/>
              </a:rPr>
              <a:t>старший преподаватель кафедры теоретических основ информатики</a:t>
            </a:r>
          </a:p>
          <a:p>
            <a:endParaRPr lang="ru-RU" sz="2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Picture 4" descr="D:\Документы\Заказы\2022\Работа АлтГПУ\ИДО\Лог АлтГПУ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58" y="2127250"/>
            <a:ext cx="2603500" cy="2603500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3FA58-1C3E-4AD4-A8D1-01681296E3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119" y="4713813"/>
            <a:ext cx="2603501" cy="211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73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072" y="1557362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3D1528E-946E-4458-8729-8835C44AB6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7" y="4217737"/>
            <a:ext cx="511126" cy="5101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7" y="2171823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6" y="1177799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1" y="3182931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62206" y="258505"/>
            <a:ext cx="510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Свойства алгоритма: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349830" y="1201173"/>
            <a:ext cx="97970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Дискретность</a:t>
            </a:r>
            <a:r>
              <a:rPr lang="ru-RU" sz="2400" dirty="0">
                <a:latin typeface="Franklin Gothic Demi" panose="020B0703020102020204" pitchFamily="34" charset="0"/>
              </a:rPr>
              <a:t> - состоит из отдельных шагов (команд)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349830" y="2026049"/>
            <a:ext cx="890608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Детерминированность</a:t>
            </a:r>
            <a:r>
              <a:rPr lang="ru-RU" sz="2400" dirty="0">
                <a:latin typeface="Franklin Gothic Demi" panose="020B0703020102020204" pitchFamily="34" charset="0"/>
              </a:rPr>
              <a:t> - однозначная трактовка содержимого каждого шага алгоритма и точное их исполнение.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31612" y="3020297"/>
            <a:ext cx="890608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Результативность</a:t>
            </a:r>
            <a:r>
              <a:rPr lang="ru-RU" sz="2400" dirty="0">
                <a:latin typeface="Franklin Gothic Demi" panose="020B0703020102020204" pitchFamily="34" charset="0"/>
              </a:rPr>
              <a:t> - позволяет получить решение задачи за конечное число шагов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03AC43-9E34-4848-987D-989A0A21C2FB}"/>
              </a:ext>
            </a:extLst>
          </p:cNvPr>
          <p:cNvSpPr txBox="1"/>
          <p:nvPr/>
        </p:nvSpPr>
        <p:spPr>
          <a:xfrm>
            <a:off x="1314842" y="3883646"/>
            <a:ext cx="929937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Массовость</a:t>
            </a:r>
            <a:r>
              <a:rPr lang="ru-RU" sz="2400" dirty="0">
                <a:latin typeface="Franklin Gothic Demi" panose="020B0703020102020204" pitchFamily="34" charset="0"/>
              </a:rPr>
              <a:t> - должен разрабатываться не для одной конкретной задачи, а для целого класса однотипных задач, различающихся только исходными данными.</a:t>
            </a:r>
          </a:p>
        </p:txBody>
      </p:sp>
      <p:pic>
        <p:nvPicPr>
          <p:cNvPr id="16" name="Рисунок 15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8BF1527-5241-F8B4-2AF3-45FD7F3DB4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8" y="5148733"/>
            <a:ext cx="511126" cy="51011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745D918-DEDF-FF46-AE0D-375C2C8306AD}"/>
              </a:ext>
            </a:extLst>
          </p:cNvPr>
          <p:cNvSpPr txBox="1"/>
          <p:nvPr/>
        </p:nvSpPr>
        <p:spPr>
          <a:xfrm>
            <a:off x="1295568" y="5170765"/>
            <a:ext cx="7418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Понятность</a:t>
            </a:r>
            <a:r>
              <a:rPr lang="ru-RU" sz="2400" dirty="0">
                <a:latin typeface="Franklin Gothic Demi" panose="020B0703020102020204" pitchFamily="34" charset="0"/>
              </a:rPr>
              <a:t> - должен включать только команды, известные исполнителю</a:t>
            </a:r>
          </a:p>
        </p:txBody>
      </p:sp>
    </p:spTree>
    <p:extLst>
      <p:ext uri="{BB962C8B-B14F-4D97-AF65-F5344CB8AC3E}">
        <p14:creationId xmlns:p14="http://schemas.microsoft.com/office/powerpoint/2010/main" val="503308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2F8F78-9355-402A-B9D1-A09D86EE16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2824"/>
            <a:ext cx="9522878" cy="8651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9852602-56D6-4669-A3B1-679657859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321" y="1382094"/>
            <a:ext cx="4806855" cy="39063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99BC68-C47D-403C-B276-EFECA454F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103168" y="2775563"/>
            <a:ext cx="4088831" cy="408883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24BBCAB-67F2-48C6-979C-EF9EDADE5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7" y="3901766"/>
            <a:ext cx="511126" cy="510110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9D5FAC9F-39CA-434E-8FDA-CEA9FAB1A2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6" y="2907742"/>
            <a:ext cx="511126" cy="510110"/>
          </a:xfrm>
          <a:prstGeom prst="rect">
            <a:avLst/>
          </a:prstGeom>
        </p:spPr>
      </p:pic>
      <p:pic>
        <p:nvPicPr>
          <p:cNvPr id="25" name="Рисунок 24" descr="Изображение выглядит как текст, визитка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CCC070A-2315-4F0E-A81F-BD1CED34A1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81" y="4912874"/>
            <a:ext cx="511126" cy="51011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F9ECC8-40D4-421C-83BE-0027D1B5210B}"/>
              </a:ext>
            </a:extLst>
          </p:cNvPr>
          <p:cNvSpPr txBox="1"/>
          <p:nvPr/>
        </p:nvSpPr>
        <p:spPr>
          <a:xfrm>
            <a:off x="662206" y="258505"/>
            <a:ext cx="5372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Исполнитель алгоритма: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EEBA275-C254-490C-8032-92DD3A71A7A0}"/>
              </a:ext>
            </a:extLst>
          </p:cNvPr>
          <p:cNvSpPr txBox="1"/>
          <p:nvPr/>
        </p:nvSpPr>
        <p:spPr>
          <a:xfrm>
            <a:off x="1349829" y="2561784"/>
            <a:ext cx="9533323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Система команд исполнителя - </a:t>
            </a:r>
            <a:r>
              <a:rPr lang="ru-RU" sz="2400" dirty="0">
                <a:latin typeface="Franklin Gothic Demi" panose="020B0703020102020204" pitchFamily="34" charset="0"/>
              </a:rPr>
              <a:t>конечное множество команд (элементарных действий), которые понимает исполнитель и способен их выполнять.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DCE1D9-8A44-4637-80A4-BC5BAD9E4C25}"/>
              </a:ext>
            </a:extLst>
          </p:cNvPr>
          <p:cNvSpPr txBox="1"/>
          <p:nvPr/>
        </p:nvSpPr>
        <p:spPr>
          <a:xfrm>
            <a:off x="1349830" y="4863104"/>
            <a:ext cx="61395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Формальный исполнитель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A9FB021-94F0-4549-9DC9-F0D586A711EB}"/>
              </a:ext>
            </a:extLst>
          </p:cNvPr>
          <p:cNvSpPr txBox="1"/>
          <p:nvPr/>
        </p:nvSpPr>
        <p:spPr>
          <a:xfrm>
            <a:off x="1349830" y="3991527"/>
            <a:ext cx="613954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Элементарные действия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5CDFF9-84E1-FE0B-DF86-6B14A2B04572}"/>
              </a:ext>
            </a:extLst>
          </p:cNvPr>
          <p:cNvSpPr txBox="1"/>
          <p:nvPr/>
        </p:nvSpPr>
        <p:spPr>
          <a:xfrm>
            <a:off x="480253" y="1362816"/>
            <a:ext cx="10402900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Исполнитель </a:t>
            </a:r>
            <a:r>
              <a:rPr lang="ru-RU" sz="2600" dirty="0">
                <a:latin typeface="Franklin Gothic Demi" panose="020B0703020102020204" pitchFamily="34" charset="0"/>
              </a:rPr>
              <a:t>– это объект или субъект, для управления которым составляется алгоритм. </a:t>
            </a:r>
          </a:p>
        </p:txBody>
      </p:sp>
    </p:spTree>
    <p:extLst>
      <p:ext uri="{BB962C8B-B14F-4D97-AF65-F5344CB8AC3E}">
        <p14:creationId xmlns:p14="http://schemas.microsoft.com/office/powerpoint/2010/main" val="1725220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C14CEF7-670E-455D-86A8-3014E7890A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5577"/>
            <a:ext cx="4963886" cy="607151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D8690C5-F930-45B2-885F-9C10CC98E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8" y="2528726"/>
            <a:ext cx="11146884" cy="1024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1859C-84B8-4F0D-959C-68D0EEFCE376}"/>
              </a:ext>
            </a:extLst>
          </p:cNvPr>
          <p:cNvSpPr txBox="1"/>
          <p:nvPr/>
        </p:nvSpPr>
        <p:spPr>
          <a:xfrm>
            <a:off x="615481" y="2606792"/>
            <a:ext cx="10702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Ученики должны научиться использовать на практике основные управляющие структуры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E88CD0B-7AA4-4C05-9167-0A4ADF2EF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2" y="3859512"/>
            <a:ext cx="11146884" cy="14774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C44FD07-522C-47AD-9E42-C7E88C3ECF3E}"/>
              </a:ext>
            </a:extLst>
          </p:cNvPr>
          <p:cNvSpPr txBox="1"/>
          <p:nvPr/>
        </p:nvSpPr>
        <p:spPr>
          <a:xfrm>
            <a:off x="640103" y="3998076"/>
            <a:ext cx="7698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от простого к сложному;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новизна;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использовалась наследование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3D2ECF-A496-7627-D48F-3479DBA356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8" y="740229"/>
            <a:ext cx="7183551" cy="11828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B7DCE23-A55D-783D-EF65-22FB33097213}"/>
              </a:ext>
            </a:extLst>
          </p:cNvPr>
          <p:cNvSpPr txBox="1"/>
          <p:nvPr/>
        </p:nvSpPr>
        <p:spPr>
          <a:xfrm>
            <a:off x="584491" y="733091"/>
            <a:ext cx="7183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Цель обучения алгоритмизации заключается в овладении учащимися методикой построения алгоритмов</a:t>
            </a:r>
          </a:p>
        </p:txBody>
      </p:sp>
    </p:spTree>
    <p:extLst>
      <p:ext uri="{BB962C8B-B14F-4D97-AF65-F5344CB8AC3E}">
        <p14:creationId xmlns:p14="http://schemas.microsoft.com/office/powerpoint/2010/main" val="2663560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1219204" y="2416798"/>
            <a:ext cx="10023566" cy="36707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489172" y="2826434"/>
            <a:ext cx="8752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1. Исполнитель должен работать «в обстановке».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D65EC9-CCF1-4BE7-9B04-826C8CB0F795}"/>
              </a:ext>
            </a:extLst>
          </p:cNvPr>
          <p:cNvSpPr txBox="1"/>
          <p:nvPr/>
        </p:nvSpPr>
        <p:spPr>
          <a:xfrm>
            <a:off x="1489172" y="3376400"/>
            <a:ext cx="8908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2. Исполнитель должен имитировать процесс управления некоторым реальным объектом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EE1D1A-7323-4845-AE6A-C3EB6031C87A}"/>
              </a:ext>
            </a:extLst>
          </p:cNvPr>
          <p:cNvSpPr txBox="1"/>
          <p:nvPr/>
        </p:nvSpPr>
        <p:spPr>
          <a:xfrm>
            <a:off x="1489172" y="4207397"/>
            <a:ext cx="9109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3. В СКИ должны быть представлены все основные структурные команды управления – циклы, ветвления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1489172" y="5166998"/>
            <a:ext cx="9753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4. Исполнитель должен позволять использовать вспомогательные алгоритмы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490422"/>
            <a:ext cx="10789920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1154209" y="617432"/>
            <a:ext cx="9883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Учебные исполнители алгоритмов </a:t>
            </a:r>
          </a:p>
        </p:txBody>
      </p:sp>
    </p:spTree>
    <p:extLst>
      <p:ext uri="{BB962C8B-B14F-4D97-AF65-F5344CB8AC3E}">
        <p14:creationId xmlns:p14="http://schemas.microsoft.com/office/powerpoint/2010/main" val="488950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13687F0-E753-4AE3-8B0A-8C1CB3F06E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4927080"/>
            <a:ext cx="5118835" cy="193625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00C3A09-D9E3-46FA-B891-D540426224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45" y="0"/>
            <a:ext cx="7073153" cy="40079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451CF32-A685-43C7-A110-306D0F3F7E10}"/>
              </a:ext>
            </a:extLst>
          </p:cNvPr>
          <p:cNvSpPr txBox="1"/>
          <p:nvPr/>
        </p:nvSpPr>
        <p:spPr>
          <a:xfrm>
            <a:off x="5306975" y="224744"/>
            <a:ext cx="6696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используется школьный алгоритмический язык с русской лексикой и встроенными исполнителями Робот и Чертёжник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DB5E5-D912-434D-BDAE-8C7C1FDD9C1B}"/>
              </a:ext>
            </a:extLst>
          </p:cNvPr>
          <p:cNvSpPr txBox="1"/>
          <p:nvPr/>
        </p:nvSpPr>
        <p:spPr>
          <a:xfrm>
            <a:off x="5306972" y="1514777"/>
            <a:ext cx="6615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при вводе программы </a:t>
            </a:r>
            <a:r>
              <a:rPr lang="ru-RU" sz="2400" dirty="0" err="1">
                <a:latin typeface="Franklin Gothic Demi" panose="020B0703020102020204" pitchFamily="34" charset="0"/>
              </a:rPr>
              <a:t>КуМир</a:t>
            </a:r>
            <a:r>
              <a:rPr lang="ru-RU" sz="2400" dirty="0">
                <a:latin typeface="Franklin Gothic Demi" panose="020B0703020102020204" pitchFamily="34" charset="0"/>
              </a:rPr>
              <a:t> осуществляет постоянный полный контроль ее правильности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3F99F2-4854-4353-A856-5D5B5F7FC8B1}"/>
              </a:ext>
            </a:extLst>
          </p:cNvPr>
          <p:cNvSpPr txBox="1"/>
          <p:nvPr/>
        </p:nvSpPr>
        <p:spPr>
          <a:xfrm>
            <a:off x="5306972" y="2814816"/>
            <a:ext cx="6797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при выполнении программы в пошаговом режиме </a:t>
            </a:r>
            <a:r>
              <a:rPr lang="ru-RU" sz="2400" dirty="0" err="1">
                <a:latin typeface="Franklin Gothic Demi" panose="020B0703020102020204" pitchFamily="34" charset="0"/>
              </a:rPr>
              <a:t>КуМир</a:t>
            </a:r>
            <a:r>
              <a:rPr lang="ru-RU" sz="2400" dirty="0">
                <a:latin typeface="Franklin Gothic Demi" panose="020B0703020102020204" pitchFamily="34" charset="0"/>
              </a:rPr>
              <a:t> выводит на поля промежуточные результаты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E2F22D-0F87-43C0-B35E-349DF383107A}"/>
              </a:ext>
            </a:extLst>
          </p:cNvPr>
          <p:cNvSpPr txBox="1"/>
          <p:nvPr/>
        </p:nvSpPr>
        <p:spPr>
          <a:xfrm>
            <a:off x="393167" y="5441403"/>
            <a:ext cx="4332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>
                <a:latin typeface="Franklin Gothic Demi" panose="020B0703020102020204" pitchFamily="34" charset="0"/>
              </a:rPr>
              <a:t>КуМир</a:t>
            </a:r>
            <a:r>
              <a:rPr lang="ru-RU" sz="2000" dirty="0">
                <a:latin typeface="Franklin Gothic Demi" panose="020B0703020102020204" pitchFamily="34" charset="0"/>
              </a:rPr>
              <a:t> работает в операционных системах Windows, </a:t>
            </a:r>
            <a:r>
              <a:rPr lang="ru-RU" sz="2000" dirty="0" err="1">
                <a:latin typeface="Franklin Gothic Demi" panose="020B0703020102020204" pitchFamily="34" charset="0"/>
              </a:rPr>
              <a:t>MacOS</a:t>
            </a:r>
            <a:r>
              <a:rPr lang="ru-RU" sz="2000" dirty="0">
                <a:latin typeface="Franklin Gothic Demi" panose="020B0703020102020204" pitchFamily="34" charset="0"/>
              </a:rPr>
              <a:t> и GNU/Linux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34DB1D4-FC82-45E3-9A91-0C21D4E0D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9816"/>
            <a:ext cx="12192000" cy="9579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A0374E-CFC5-49DF-93F1-8EB03A8B5EF4}"/>
              </a:ext>
            </a:extLst>
          </p:cNvPr>
          <p:cNvSpPr txBox="1"/>
          <p:nvPr/>
        </p:nvSpPr>
        <p:spPr>
          <a:xfrm>
            <a:off x="3396343" y="4144331"/>
            <a:ext cx="5782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Язык </a:t>
            </a:r>
            <a:r>
              <a:rPr lang="ru-RU" sz="3600" dirty="0" err="1">
                <a:solidFill>
                  <a:schemeClr val="bg1"/>
                </a:solidFill>
                <a:latin typeface="Franklin Gothic Demi" panose="020B0703020102020204" pitchFamily="34" charset="0"/>
              </a:rPr>
              <a:t>КуМир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5214DE-4525-DFB8-951F-85B38EBD67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79" y="763850"/>
            <a:ext cx="3260415" cy="243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83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669" y="1916583"/>
            <a:ext cx="10641873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765338" y="2197675"/>
            <a:ext cx="10248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Переменная</a:t>
            </a:r>
            <a:r>
              <a:rPr lang="ru-RU" sz="2800" dirty="0">
                <a:latin typeface="Franklin Gothic Demi" panose="020B0703020102020204" pitchFamily="34" charset="0"/>
              </a:rPr>
              <a:t> ─ величина, имеющая имя, тип и значение. Значение переменной можно изменять во время работы программы.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313706" y="648493"/>
            <a:ext cx="558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Понятие переменной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2F6CD228-5C4F-8BCF-1245-E278634E6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380" y="3722747"/>
            <a:ext cx="10248450" cy="197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71463" defTabSz="7223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92175" indent="-271463" defTabSz="7223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223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223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223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223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223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223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223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МОЖНО</a:t>
            </a:r>
            <a:r>
              <a:rPr lang="ru-RU" altLang="ru-RU" sz="2300" dirty="0">
                <a:solidFill>
                  <a:srgbClr val="3333FF"/>
                </a:solidFill>
                <a:latin typeface="Franklin Gothic Demi" panose="020B0703020102020204" pitchFamily="34" charset="0"/>
              </a:rPr>
              <a:t> </a:t>
            </a:r>
            <a:r>
              <a:rPr lang="ru-RU" altLang="ru-RU" sz="2300" b="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использовать</a:t>
            </a:r>
          </a:p>
          <a:p>
            <a:pPr lvl="1" eaLnBrk="1" hangingPunct="1">
              <a:buFontTx/>
              <a:buChar char="•"/>
            </a:pPr>
            <a:r>
              <a:rPr lang="ru-RU" altLang="ru-RU" sz="2400" b="0" dirty="0">
                <a:latin typeface="Franklin Gothic Demi" panose="020B0703020102020204" pitchFamily="34" charset="0"/>
              </a:rPr>
              <a:t>латинские буквы (</a:t>
            </a:r>
            <a:r>
              <a:rPr lang="en-US" altLang="ru-RU" sz="2400" b="0" dirty="0">
                <a:latin typeface="Franklin Gothic Demi" panose="020B0703020102020204" pitchFamily="34" charset="0"/>
              </a:rPr>
              <a:t>A-Z)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, русские буквы (А-Я) (</a:t>
            </a:r>
            <a:r>
              <a:rPr lang="ru-RU" sz="2400" b="0" dirty="0">
                <a:latin typeface="Franklin Gothic Demi" panose="020B0703020102020204" pitchFamily="34" charset="0"/>
              </a:rPr>
              <a:t>заглавные и строчные буквы</a:t>
            </a:r>
            <a:r>
              <a:rPr lang="ru-RU" sz="2400" dirty="0">
                <a:latin typeface="Franklin Gothic Demi" panose="020B0703020102020204" pitchFamily="34" charset="0"/>
              </a:rPr>
              <a:t> различаются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)</a:t>
            </a:r>
          </a:p>
          <a:p>
            <a:pPr lvl="1" eaLnBrk="1" hangingPunct="1">
              <a:buFontTx/>
              <a:buChar char="•"/>
            </a:pPr>
            <a:r>
              <a:rPr lang="ru-RU" altLang="ru-RU" sz="2400" b="0" dirty="0">
                <a:latin typeface="Franklin Gothic Demi" panose="020B0703020102020204" pitchFamily="34" charset="0"/>
              </a:rPr>
              <a:t>цифры (</a:t>
            </a:r>
            <a:r>
              <a:rPr lang="ru-RU" sz="2400" dirty="0">
                <a:latin typeface="Franklin Gothic Demi" panose="020B0703020102020204" pitchFamily="34" charset="0"/>
              </a:rPr>
              <a:t>имя не может начинаться с цифры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)</a:t>
            </a:r>
            <a:endParaRPr lang="en-US" altLang="ru-RU" sz="2400" b="0" dirty="0">
              <a:latin typeface="Franklin Gothic Demi" panose="020B0703020102020204" pitchFamily="34" charset="0"/>
            </a:endParaRPr>
          </a:p>
          <a:p>
            <a:pPr lvl="1" eaLnBrk="1" hangingPunct="1">
              <a:spcBef>
                <a:spcPct val="10000"/>
              </a:spcBef>
              <a:buFontTx/>
              <a:buChar char="•"/>
            </a:pPr>
            <a:r>
              <a:rPr lang="ru-RU" altLang="ru-RU" sz="2400" b="0" dirty="0">
                <a:latin typeface="Franklin Gothic Demi" panose="020B0703020102020204" pitchFamily="34" charset="0"/>
              </a:rPr>
              <a:t>знак подчеркивания _</a:t>
            </a:r>
          </a:p>
        </p:txBody>
      </p:sp>
    </p:spTree>
    <p:extLst>
      <p:ext uri="{BB962C8B-B14F-4D97-AF65-F5344CB8AC3E}">
        <p14:creationId xmlns:p14="http://schemas.microsoft.com/office/powerpoint/2010/main" val="1275450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666044" y="1916583"/>
            <a:ext cx="10641873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313706" y="648493"/>
            <a:ext cx="558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Franklin Gothic Demi" panose="020B0703020102020204" pitchFamily="34" charset="0"/>
              </a:rPr>
              <a:t>Объявление переменных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EF25A27D-6583-A9D2-8134-29DA19961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760" y="2090040"/>
            <a:ext cx="82804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8650" indent="-26828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Типы переменных: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800" b="0" dirty="0">
                <a:latin typeface="Franklin Gothic Demi" panose="020B0703020102020204" pitchFamily="34" charset="0"/>
              </a:rPr>
              <a:t>цел</a:t>
            </a:r>
            <a:r>
              <a:rPr lang="en-US" altLang="ru-RU" sz="2800" b="0" dirty="0">
                <a:latin typeface="Franklin Gothic Demi" panose="020B0703020102020204" pitchFamily="34" charset="0"/>
              </a:rPr>
              <a:t>		</a:t>
            </a:r>
            <a:r>
              <a:rPr lang="en-US" altLang="ru-RU" sz="2800" b="0" dirty="0">
                <a:solidFill>
                  <a:srgbClr val="00C4BA"/>
                </a:solidFill>
                <a:latin typeface="Franklin Gothic Demi" panose="020B0703020102020204" pitchFamily="34" charset="0"/>
              </a:rPr>
              <a:t>| </a:t>
            </a:r>
            <a:r>
              <a:rPr lang="ru-RU" altLang="ru-RU" sz="2800" b="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целая </a:t>
            </a: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800" b="0" dirty="0">
                <a:latin typeface="Franklin Gothic Demi" panose="020B0703020102020204" pitchFamily="34" charset="0"/>
              </a:rPr>
              <a:t>вещ</a:t>
            </a:r>
            <a:r>
              <a:rPr lang="en-US" altLang="ru-RU" sz="2800" b="0" dirty="0">
                <a:latin typeface="Franklin Gothic Demi" panose="020B0703020102020204" pitchFamily="34" charset="0"/>
              </a:rPr>
              <a:t>		</a:t>
            </a:r>
            <a:r>
              <a:rPr lang="en-US" altLang="ru-RU" sz="2800" b="0" dirty="0">
                <a:solidFill>
                  <a:srgbClr val="00C4BA"/>
                </a:solidFill>
                <a:latin typeface="Franklin Gothic Demi" panose="020B0703020102020204" pitchFamily="34" charset="0"/>
              </a:rPr>
              <a:t>| </a:t>
            </a:r>
            <a:r>
              <a:rPr lang="ru-RU" altLang="ru-RU" sz="2800" b="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вещественная </a:t>
            </a:r>
            <a:endParaRPr lang="en-US" altLang="ru-RU" sz="2800" b="0" dirty="0">
              <a:solidFill>
                <a:srgbClr val="00C4BA"/>
              </a:solidFill>
              <a:latin typeface="Franklin Gothic Demi" panose="020B0703020102020204" pitchFamily="34" charset="0"/>
            </a:endParaRPr>
          </a:p>
          <a:p>
            <a:pPr lvl="1" eaLnBrk="1" hangingPunct="1">
              <a:spcBef>
                <a:spcPct val="15000"/>
              </a:spcBef>
              <a:buFontTx/>
              <a:buChar char="•"/>
            </a:pPr>
            <a:r>
              <a:rPr lang="ru-RU" altLang="ru-RU" sz="2800" b="0" dirty="0">
                <a:latin typeface="Franklin Gothic Demi" panose="020B0703020102020204" pitchFamily="34" charset="0"/>
              </a:rPr>
              <a:t>и другие…</a:t>
            </a:r>
            <a:endParaRPr lang="ru-RU" altLang="ru-RU" sz="2800" b="0" dirty="0">
              <a:solidFill>
                <a:srgbClr val="3333FF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ED4D2880-8E87-B758-808D-FD88D748F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230" y="4011334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dirty="0"/>
              <a:t>Объявление переменных: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39819095-AD35-FD43-BC85-AF16A8D83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042" y="5651221"/>
            <a:ext cx="2967038" cy="522288"/>
          </a:xfrm>
          <a:prstGeom prst="rect">
            <a:avLst/>
          </a:prstGeom>
          <a:solidFill>
            <a:srgbClr val="F08143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spcBef>
                <a:spcPct val="50000"/>
              </a:spcBef>
              <a:defRPr/>
            </a:pPr>
            <a:r>
              <a:rPr lang="ru-RU" sz="2800" b="1" dirty="0">
                <a:latin typeface="Courier New" pitchFamily="49" charset="0"/>
              </a:rPr>
              <a:t>цел</a:t>
            </a:r>
            <a:r>
              <a:rPr lang="en-US" sz="2800" dirty="0">
                <a:latin typeface="Courier New" pitchFamily="49" charset="0"/>
              </a:rPr>
              <a:t> 	a, b, c</a:t>
            </a:r>
            <a:endParaRPr lang="ru-RU" sz="2800" dirty="0">
              <a:latin typeface="Courier New" pitchFamily="49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7A9BA5F4-7E70-46EE-35A4-DE2196118D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8842" y="3474759"/>
            <a:ext cx="2590800" cy="903287"/>
          </a:xfrm>
          <a:prstGeom prst="wedgeRoundRectCallout">
            <a:avLst>
              <a:gd name="adj1" fmla="val -73443"/>
              <a:gd name="adj2" fmla="val 33971"/>
              <a:gd name="adj3" fmla="val 16667"/>
            </a:avLst>
          </a:prstGeom>
          <a:solidFill>
            <a:srgbClr val="93E0DD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ru-RU" sz="2400" b="0" dirty="0">
                <a:latin typeface="Arial" charset="0"/>
              </a:rPr>
              <a:t>выделение места в памяти</a:t>
            </a:r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CF0A6CCC-5954-0C5A-0BD1-EA62B2C3B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4555" y="4639984"/>
            <a:ext cx="2530475" cy="652462"/>
          </a:xfrm>
          <a:prstGeom prst="wedgeRoundRectCallout">
            <a:avLst>
              <a:gd name="adj1" fmla="val 409"/>
              <a:gd name="adj2" fmla="val 117425"/>
              <a:gd name="adj3" fmla="val 16667"/>
            </a:avLst>
          </a:prstGeom>
          <a:solidFill>
            <a:srgbClr val="93E0DD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ru-RU" sz="2400" b="0" dirty="0">
                <a:latin typeface="Arial" charset="0"/>
              </a:rPr>
              <a:t>тип – целые </a:t>
            </a:r>
          </a:p>
        </p:txBody>
      </p:sp>
      <p:sp>
        <p:nvSpPr>
          <p:cNvPr id="11" name="AutoShape 7">
            <a:extLst>
              <a:ext uri="{FF2B5EF4-FFF2-40B4-BE49-F238E27FC236}">
                <a16:creationId xmlns:a16="http://schemas.microsoft.com/office/drawing/2014/main" id="{C6CC40BA-8AB6-E364-8FF8-BEACE948E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7842" y="4659034"/>
            <a:ext cx="2579688" cy="947737"/>
          </a:xfrm>
          <a:prstGeom prst="wedgeRoundRectCallout">
            <a:avLst>
              <a:gd name="adj1" fmla="val -65840"/>
              <a:gd name="adj2" fmla="val 57612"/>
              <a:gd name="adj3" fmla="val 16667"/>
            </a:avLst>
          </a:prstGeom>
          <a:solidFill>
            <a:srgbClr val="93E0DD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ru-RU" sz="2400" b="0" dirty="0">
                <a:latin typeface="Arial" charset="0"/>
              </a:rPr>
              <a:t>список имен переменных</a:t>
            </a:r>
          </a:p>
        </p:txBody>
      </p:sp>
    </p:spTree>
    <p:extLst>
      <p:ext uri="{BB962C8B-B14F-4D97-AF65-F5344CB8AC3E}">
        <p14:creationId xmlns:p14="http://schemas.microsoft.com/office/powerpoint/2010/main" val="4095814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0294"/>
            <a:ext cx="11800114" cy="5547706"/>
          </a:xfrm>
          <a:prstGeom prst="rect">
            <a:avLst/>
          </a:prstGeom>
        </p:spPr>
      </p:pic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21611B5F-F45A-E58E-DAFC-4EA42FD0B399}"/>
              </a:ext>
            </a:extLst>
          </p:cNvPr>
          <p:cNvSpPr/>
          <p:nvPr/>
        </p:nvSpPr>
        <p:spPr>
          <a:xfrm>
            <a:off x="5293857" y="4090120"/>
            <a:ext cx="6105526" cy="252625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</a:pPr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276604D3-BD49-98CA-0DEF-E10D30761367}"/>
              </a:ext>
            </a:extLst>
          </p:cNvPr>
          <p:cNvSpPr/>
          <p:nvPr/>
        </p:nvSpPr>
        <p:spPr>
          <a:xfrm>
            <a:off x="517865" y="4078995"/>
            <a:ext cx="4425126" cy="2554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</a:pPr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646352" y="1390651"/>
            <a:ext cx="10641873" cy="248700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ts val="600"/>
              </a:spcBef>
            </a:pPr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646353" y="3340970"/>
            <a:ext cx="105366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ts val="600"/>
              </a:spcBef>
            </a:pPr>
            <a:r>
              <a:rPr lang="ru-RU" altLang="ru-RU" sz="22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Оператор присваивания </a:t>
            </a:r>
            <a:r>
              <a:rPr lang="ru-RU" altLang="ru-RU" sz="2200" b="0" dirty="0">
                <a:latin typeface="Franklin Gothic Demi" panose="020B0703020102020204" pitchFamily="34" charset="0"/>
              </a:rPr>
              <a:t>–команда для записи нового значения в переменную.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187277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58776" y="314112"/>
            <a:ext cx="934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464646"/>
                </a:solidFill>
                <a:latin typeface="Franklin Gothic Demi" panose="020B0703020102020204" pitchFamily="34" charset="0"/>
              </a:rPr>
              <a:t>Оператор присваивания, ввода и вывода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D3C26F-4B1F-E99A-FF44-9DAC86DDEE78}"/>
              </a:ext>
            </a:extLst>
          </p:cNvPr>
          <p:cNvSpPr txBox="1"/>
          <p:nvPr/>
        </p:nvSpPr>
        <p:spPr>
          <a:xfrm>
            <a:off x="1938986" y="1474493"/>
            <a:ext cx="867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ru-RU" altLang="ru-RU" sz="18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Оператор</a:t>
            </a:r>
            <a:r>
              <a:rPr lang="ru-RU" altLang="ru-RU" sz="1800" b="0" dirty="0">
                <a:latin typeface="Franklin Gothic Demi" panose="020B0703020102020204" pitchFamily="34" charset="0"/>
              </a:rPr>
              <a:t> – это команда языка программирования (инструкция).</a:t>
            </a:r>
          </a:p>
        </p:txBody>
      </p:sp>
      <p:grpSp>
        <p:nvGrpSpPr>
          <p:cNvPr id="69" name="Группа 68">
            <a:extLst>
              <a:ext uri="{FF2B5EF4-FFF2-40B4-BE49-F238E27FC236}">
                <a16:creationId xmlns:a16="http://schemas.microsoft.com/office/drawing/2014/main" id="{6AC07496-5528-2C30-1264-DA3DB0C3588A}"/>
              </a:ext>
            </a:extLst>
          </p:cNvPr>
          <p:cNvGrpSpPr/>
          <p:nvPr/>
        </p:nvGrpSpPr>
        <p:grpSpPr>
          <a:xfrm>
            <a:off x="997108" y="1956692"/>
            <a:ext cx="9669767" cy="1386296"/>
            <a:chOff x="796806" y="2047651"/>
            <a:chExt cx="9669767" cy="1386296"/>
          </a:xfrm>
        </p:grpSpPr>
        <p:sp>
          <p:nvSpPr>
            <p:cNvPr id="2" name="Text Box 7">
              <a:extLst>
                <a:ext uri="{FF2B5EF4-FFF2-40B4-BE49-F238E27FC236}">
                  <a16:creationId xmlns:a16="http://schemas.microsoft.com/office/drawing/2014/main" id="{D8D6D310-F791-86F7-B4D9-33832B965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6806" y="2946231"/>
              <a:ext cx="1615644" cy="48771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15000"/>
                </a:spcBef>
                <a:defRPr/>
              </a:pPr>
              <a:r>
                <a:rPr lang="en-US" sz="2800" dirty="0">
                  <a:latin typeface="Courier New" pitchFamily="49" charset="0"/>
                </a:rPr>
                <a:t>a := </a:t>
              </a:r>
              <a:r>
                <a:rPr lang="en-US" sz="2800" dirty="0">
                  <a:solidFill>
                    <a:srgbClr val="0095FF"/>
                  </a:solidFill>
                  <a:latin typeface="Courier New" pitchFamily="49" charset="0"/>
                </a:rPr>
                <a:t>5</a:t>
              </a:r>
              <a:endParaRPr lang="ru-RU" sz="2800" dirty="0">
                <a:solidFill>
                  <a:srgbClr val="0095FF"/>
                </a:solidFill>
                <a:latin typeface="Courier New" pitchFamily="49" charset="0"/>
              </a:endParaRPr>
            </a:p>
          </p:txBody>
        </p:sp>
        <p:sp>
          <p:nvSpPr>
            <p:cNvPr id="3" name="AutoShape 7">
              <a:extLst>
                <a:ext uri="{FF2B5EF4-FFF2-40B4-BE49-F238E27FC236}">
                  <a16:creationId xmlns:a16="http://schemas.microsoft.com/office/drawing/2014/main" id="{F968105B-A889-0025-0585-3A0FDB5DC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624" y="2047651"/>
              <a:ext cx="2362062" cy="697244"/>
            </a:xfrm>
            <a:prstGeom prst="wedgeRoundRectCallout">
              <a:avLst>
                <a:gd name="adj1" fmla="val -33982"/>
                <a:gd name="adj2" fmla="val 79813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2400" b="0" dirty="0">
                  <a:latin typeface="Arial" charset="0"/>
                </a:rPr>
                <a:t>Оператор присваивания</a:t>
              </a:r>
            </a:p>
          </p:txBody>
        </p:sp>
        <p:grpSp>
          <p:nvGrpSpPr>
            <p:cNvPr id="5" name="Group 55">
              <a:extLst>
                <a:ext uri="{FF2B5EF4-FFF2-40B4-BE49-F238E27FC236}">
                  <a16:creationId xmlns:a16="http://schemas.microsoft.com/office/drawing/2014/main" id="{A255DB65-951A-0D81-C0C8-02E790EDC8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5842" y="2100862"/>
              <a:ext cx="4980731" cy="772956"/>
              <a:chOff x="433" y="3794"/>
              <a:chExt cx="2360" cy="523"/>
            </a:xfrm>
          </p:grpSpPr>
          <p:sp>
            <p:nvSpPr>
              <p:cNvPr id="7" name="Text Box 56">
                <a:extLst>
                  <a:ext uri="{FF2B5EF4-FFF2-40B4-BE49-F238E27FC236}">
                    <a16:creationId xmlns:a16="http://schemas.microsoft.com/office/drawing/2014/main" id="{1C81F49B-F6DA-0DE1-CAAA-2254406EE0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4" y="3794"/>
                <a:ext cx="2049" cy="523"/>
              </a:xfrm>
              <a:prstGeom prst="rect">
                <a:avLst/>
              </a:prstGeom>
              <a:solidFill>
                <a:srgbClr val="93E0DD"/>
              </a:solidFill>
              <a:ln w="12700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ru-RU" sz="2400" b="0" dirty="0">
                    <a:latin typeface="Arial" charset="0"/>
                  </a:rPr>
                  <a:t>  При записи нового </a:t>
                </a:r>
                <a:br>
                  <a:rPr lang="ru-RU" sz="2400" b="0" dirty="0">
                    <a:latin typeface="Arial" charset="0"/>
                  </a:rPr>
                </a:br>
                <a:r>
                  <a:rPr lang="ru-RU" sz="2400" b="0" dirty="0">
                    <a:latin typeface="Arial" charset="0"/>
                  </a:rPr>
                  <a:t>  значения старое стирается!</a:t>
                </a:r>
              </a:p>
            </p:txBody>
          </p:sp>
          <p:sp>
            <p:nvSpPr>
              <p:cNvPr id="8" name="Oval 57">
                <a:extLst>
                  <a:ext uri="{FF2B5EF4-FFF2-40B4-BE49-F238E27FC236}">
                    <a16:creationId xmlns:a16="http://schemas.microsoft.com/office/drawing/2014/main" id="{FE6B6B93-3C4A-A6A0-A50A-F32F1907D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" y="3848"/>
                <a:ext cx="336" cy="418"/>
              </a:xfrm>
              <a:prstGeom prst="ellipse">
                <a:avLst/>
              </a:prstGeom>
              <a:solidFill>
                <a:srgbClr val="F0814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ru-RU" altLang="ru-RU" sz="4400" dirty="0">
                    <a:solidFill>
                      <a:schemeClr val="bg1"/>
                    </a:solidFill>
                    <a:latin typeface="Arial Black" panose="020B0A04020102020204" pitchFamily="34" charset="0"/>
                  </a:rPr>
                  <a:t>!</a:t>
                </a:r>
              </a:p>
            </p:txBody>
          </p:sp>
        </p:grp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F707A67B-109F-478A-E2FC-32C29F82FA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210" y="2274157"/>
              <a:ext cx="1033502" cy="1120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10" name="Стрелка влево 11">
              <a:extLst>
                <a:ext uri="{FF2B5EF4-FFF2-40B4-BE49-F238E27FC236}">
                  <a16:creationId xmlns:a16="http://schemas.microsoft.com/office/drawing/2014/main" id="{2F9FF6E9-2E0F-5B58-E81B-C6BE82947BD6}"/>
                </a:ext>
              </a:extLst>
            </p:cNvPr>
            <p:cNvSpPr/>
            <p:nvPr/>
          </p:nvSpPr>
          <p:spPr bwMode="auto">
            <a:xfrm rot="18783732">
              <a:off x="4402806" y="2525572"/>
              <a:ext cx="401996" cy="277514"/>
            </a:xfrm>
            <a:prstGeom prst="leftArrow">
              <a:avLst/>
            </a:prstGeom>
            <a:solidFill>
              <a:srgbClr val="00C4BA"/>
            </a:solidFill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F5BD6646-CC79-A795-EE08-AD2DC93F07FA}"/>
                </a:ext>
              </a:extLst>
            </p:cNvPr>
            <p:cNvSpPr/>
            <p:nvPr/>
          </p:nvSpPr>
          <p:spPr bwMode="auto">
            <a:xfrm>
              <a:off x="4694713" y="2086461"/>
              <a:ext cx="470499" cy="435988"/>
            </a:xfrm>
            <a:prstGeom prst="ellipse">
              <a:avLst/>
            </a:pr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/>
            <a:p>
              <a:pPr algn="ctr">
                <a:defRPr/>
              </a:pPr>
              <a:r>
                <a:rPr lang="en-US" sz="2400">
                  <a:latin typeface="Arial" charset="0"/>
                </a:rPr>
                <a:t>5</a:t>
              </a:r>
              <a:endParaRPr lang="ru-RU" sz="2400">
                <a:latin typeface="Arial" charset="0"/>
              </a:endParaRPr>
            </a:p>
          </p:txBody>
        </p:sp>
        <p:sp>
          <p:nvSpPr>
            <p:cNvPr id="12" name="Скругленный прямоугольник 14">
              <a:extLst>
                <a:ext uri="{FF2B5EF4-FFF2-40B4-BE49-F238E27FC236}">
                  <a16:creationId xmlns:a16="http://schemas.microsoft.com/office/drawing/2014/main" id="{9409CCD8-F5EA-217C-88F4-F51680759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824" y="2969877"/>
              <a:ext cx="535890" cy="446334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08143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8ACD3827-59A3-0E48-06BD-D0541180C7C4}"/>
                </a:ext>
              </a:extLst>
            </p:cNvPr>
            <p:cNvSpPr/>
            <p:nvPr/>
          </p:nvSpPr>
          <p:spPr bwMode="auto">
            <a:xfrm rot="21205597">
              <a:off x="4424026" y="2953640"/>
              <a:ext cx="238503" cy="20121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  <a:scene3d>
              <a:camera prst="orthographicFront">
                <a:rot lat="2153362" lon="19780681" rev="21203538"/>
              </a:camera>
              <a:lightRig rig="threePt" dir="t"/>
            </a:scene3d>
          </p:spPr>
          <p:txBody>
            <a:bodyPr wrap="none" lIns="90000" tIns="46800" rIns="90000" bIns="46800" anchor="ctr"/>
            <a:lstStyle/>
            <a:p>
              <a:pPr algn="ctr">
                <a:defRPr/>
              </a:pPr>
              <a:r>
                <a:rPr lang="en-US" sz="3600" dirty="0">
                  <a:latin typeface="Arial" charset="0"/>
                </a:rPr>
                <a:t>a</a:t>
              </a:r>
              <a:endParaRPr lang="ru-RU" sz="3600" dirty="0">
                <a:latin typeface="Arial" charset="0"/>
              </a:endParaRPr>
            </a:p>
          </p:txBody>
        </p: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143AFB55-8B6A-CE50-70B0-3631FEE14933}"/>
              </a:ext>
            </a:extLst>
          </p:cNvPr>
          <p:cNvGrpSpPr/>
          <p:nvPr/>
        </p:nvGrpSpPr>
        <p:grpSpPr>
          <a:xfrm>
            <a:off x="656843" y="4495040"/>
            <a:ext cx="4157683" cy="1552622"/>
            <a:chOff x="569753" y="4495040"/>
            <a:chExt cx="4593625" cy="1552622"/>
          </a:xfrm>
        </p:grpSpPr>
        <p:sp>
          <p:nvSpPr>
            <p:cNvPr id="56" name="Text Box 7">
              <a:extLst>
                <a:ext uri="{FF2B5EF4-FFF2-40B4-BE49-F238E27FC236}">
                  <a16:creationId xmlns:a16="http://schemas.microsoft.com/office/drawing/2014/main" id="{68DD4BF7-4644-6653-93D0-DC8F752D3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9753" y="5389137"/>
              <a:ext cx="1511300" cy="46166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15000"/>
                </a:spcBef>
                <a:defRPr/>
              </a:pPr>
              <a:r>
                <a:rPr lang="ru-RU" sz="2400" dirty="0">
                  <a:latin typeface="Courier New" pitchFamily="49" charset="0"/>
                </a:rPr>
                <a:t>ввод</a:t>
              </a:r>
              <a:r>
                <a:rPr lang="en-US" sz="2400" dirty="0">
                  <a:latin typeface="Courier New" pitchFamily="49" charset="0"/>
                </a:rPr>
                <a:t> a</a:t>
              </a:r>
            </a:p>
          </p:txBody>
        </p:sp>
        <p:pic>
          <p:nvPicPr>
            <p:cNvPr id="57" name="Picture 2">
              <a:extLst>
                <a:ext uri="{FF2B5EF4-FFF2-40B4-BE49-F238E27FC236}">
                  <a16:creationId xmlns:a16="http://schemas.microsoft.com/office/drawing/2014/main" id="{7FD6C03B-CBFD-6176-9DB1-62BB1361B0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6155" y="4626270"/>
              <a:ext cx="10287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58" name="AutoShape 7">
              <a:extLst>
                <a:ext uri="{FF2B5EF4-FFF2-40B4-BE49-F238E27FC236}">
                  <a16:creationId xmlns:a16="http://schemas.microsoft.com/office/drawing/2014/main" id="{5ECBC47B-B40F-8349-CD85-F8D0B3575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99" y="4518318"/>
              <a:ext cx="1692423" cy="671391"/>
            </a:xfrm>
            <a:prstGeom prst="wedgeRoundRectCallout">
              <a:avLst>
                <a:gd name="adj1" fmla="val -37845"/>
                <a:gd name="adj2" fmla="val 100503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2000" b="0" dirty="0">
                  <a:latin typeface="Arial" charset="0"/>
                </a:rPr>
                <a:t>Оператор ввода</a:t>
              </a:r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ABEA7F4E-0173-423A-91B8-0910BEC007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070" b="16357"/>
            <a:stretch>
              <a:fillRect/>
            </a:stretch>
          </p:blipFill>
          <p:spPr bwMode="auto">
            <a:xfrm>
              <a:off x="3572854" y="4989950"/>
              <a:ext cx="1590524" cy="105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60" name="Полилиния 14">
              <a:extLst>
                <a:ext uri="{FF2B5EF4-FFF2-40B4-BE49-F238E27FC236}">
                  <a16:creationId xmlns:a16="http://schemas.microsoft.com/office/drawing/2014/main" id="{6EAA47C2-AB75-5990-1C16-A8469C828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281" y="4709243"/>
              <a:ext cx="1158720" cy="303212"/>
            </a:xfrm>
            <a:custGeom>
              <a:avLst/>
              <a:gdLst>
                <a:gd name="T0" fmla="*/ 2484459 w 2556294"/>
                <a:gd name="T1" fmla="*/ 227929 h 303842"/>
                <a:gd name="T2" fmla="*/ 2427610 w 2556294"/>
                <a:gd name="T3" fmla="*/ 193127 h 303842"/>
                <a:gd name="T4" fmla="*/ 1887512 w 2556294"/>
                <a:gd name="T5" fmla="*/ 24038 h 303842"/>
                <a:gd name="T6" fmla="*/ 778886 w 2556294"/>
                <a:gd name="T7" fmla="*/ 48904 h 303842"/>
                <a:gd name="T8" fmla="*/ 0 w 2556294"/>
                <a:gd name="T9" fmla="*/ 262755 h 3038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6294"/>
                <a:gd name="T16" fmla="*/ 0 h 303842"/>
                <a:gd name="T17" fmla="*/ 2556294 w 2556294"/>
                <a:gd name="T18" fmla="*/ 303842 h 3038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6294" h="303842">
                  <a:moveTo>
                    <a:pt x="2513162" y="263585"/>
                  </a:moveTo>
                  <a:cubicBezTo>
                    <a:pt x="2534728" y="263105"/>
                    <a:pt x="2556294" y="262626"/>
                    <a:pt x="2455653" y="223328"/>
                  </a:cubicBezTo>
                  <a:cubicBezTo>
                    <a:pt x="2355012" y="184030"/>
                    <a:pt x="2187275" y="55592"/>
                    <a:pt x="1909313" y="27796"/>
                  </a:cubicBezTo>
                  <a:cubicBezTo>
                    <a:pt x="1631351" y="0"/>
                    <a:pt x="1106098" y="10543"/>
                    <a:pt x="787879" y="56551"/>
                  </a:cubicBezTo>
                  <a:cubicBezTo>
                    <a:pt x="469660" y="102559"/>
                    <a:pt x="234830" y="203200"/>
                    <a:pt x="0" y="303842"/>
                  </a:cubicBezTo>
                </a:path>
              </a:pathLst>
            </a:custGeom>
            <a:noFill/>
            <a:ln w="19050" algn="ctr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61" name="Овал 60">
              <a:extLst>
                <a:ext uri="{FF2B5EF4-FFF2-40B4-BE49-F238E27FC236}">
                  <a16:creationId xmlns:a16="http://schemas.microsoft.com/office/drawing/2014/main" id="{78FD0B93-52E4-0B06-94B9-B7F7BA36F8C7}"/>
                </a:ext>
              </a:extLst>
            </p:cNvPr>
            <p:cNvSpPr/>
            <p:nvPr/>
          </p:nvSpPr>
          <p:spPr bwMode="auto">
            <a:xfrm>
              <a:off x="3730038" y="4495040"/>
              <a:ext cx="468312" cy="468312"/>
            </a:xfrm>
            <a:prstGeom prst="ellipse">
              <a:avLst/>
            </a:pr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000" tIns="46800" rIns="90000" bIns="46800" anchor="ctr"/>
            <a:lstStyle/>
            <a:p>
              <a:pPr algn="ctr">
                <a:defRPr/>
              </a:pPr>
              <a:r>
                <a:rPr lang="en-US" sz="2400">
                  <a:latin typeface="Arial" charset="0"/>
                </a:rPr>
                <a:t>5</a:t>
              </a:r>
              <a:endParaRPr lang="ru-RU" sz="2400">
                <a:latin typeface="Arial" charset="0"/>
              </a:endParaRPr>
            </a:p>
          </p:txBody>
        </p:sp>
        <p:sp>
          <p:nvSpPr>
            <p:cNvPr id="62" name="Стрелка влево 11">
              <a:extLst>
                <a:ext uri="{FF2B5EF4-FFF2-40B4-BE49-F238E27FC236}">
                  <a16:creationId xmlns:a16="http://schemas.microsoft.com/office/drawing/2014/main" id="{EA2DF09F-07E1-4DC3-99D2-8FDA624D56E3}"/>
                </a:ext>
              </a:extLst>
            </p:cNvPr>
            <p:cNvSpPr/>
            <p:nvPr/>
          </p:nvSpPr>
          <p:spPr bwMode="auto">
            <a:xfrm rot="18783732">
              <a:off x="3030899" y="4981905"/>
              <a:ext cx="431800" cy="276225"/>
            </a:xfrm>
            <a:prstGeom prst="leftArrow">
              <a:avLst/>
            </a:prstGeom>
            <a:solidFill>
              <a:srgbClr val="F08143"/>
            </a:solidFill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36" name="Text Box 5">
            <a:extLst>
              <a:ext uri="{FF2B5EF4-FFF2-40B4-BE49-F238E27FC236}">
                <a16:creationId xmlns:a16="http://schemas.microsoft.com/office/drawing/2014/main" id="{A7FEBF82-D53E-8BA9-4C1C-DA2B15207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562" y="5536287"/>
            <a:ext cx="5988840" cy="115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54013" indent="-26828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Char char="•"/>
            </a:pPr>
            <a:r>
              <a:rPr lang="ru-RU" altLang="ru-RU" sz="1600" b="0" dirty="0"/>
              <a:t>элементы разделяются запятыми</a:t>
            </a:r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Char char="•"/>
            </a:pPr>
            <a:r>
              <a:rPr lang="ru-RU" altLang="ru-RU" sz="1600" b="0" dirty="0"/>
              <a:t>элементы в кавычках – выводятся без изменений</a:t>
            </a:r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Char char="•"/>
            </a:pPr>
            <a:r>
              <a:rPr lang="ru-RU" altLang="ru-RU" sz="1600" b="0" dirty="0"/>
              <a:t>выражения (элементы без кавычек) вычисляются и выводится их результат</a:t>
            </a:r>
          </a:p>
        </p:txBody>
      </p:sp>
      <p:grpSp>
        <p:nvGrpSpPr>
          <p:cNvPr id="65" name="Группа 64">
            <a:extLst>
              <a:ext uri="{FF2B5EF4-FFF2-40B4-BE49-F238E27FC236}">
                <a16:creationId xmlns:a16="http://schemas.microsoft.com/office/drawing/2014/main" id="{032CF837-BA5C-A7AE-8E4F-3730849AA29B}"/>
              </a:ext>
            </a:extLst>
          </p:cNvPr>
          <p:cNvGrpSpPr/>
          <p:nvPr/>
        </p:nvGrpSpPr>
        <p:grpSpPr>
          <a:xfrm>
            <a:off x="5437882" y="4203320"/>
            <a:ext cx="4044330" cy="1191675"/>
            <a:chOff x="6448506" y="4157600"/>
            <a:chExt cx="4044330" cy="1191675"/>
          </a:xfrm>
        </p:grpSpPr>
        <p:sp>
          <p:nvSpPr>
            <p:cNvPr id="34" name="Правая фигурная скобка 33">
              <a:extLst>
                <a:ext uri="{FF2B5EF4-FFF2-40B4-BE49-F238E27FC236}">
                  <a16:creationId xmlns:a16="http://schemas.microsoft.com/office/drawing/2014/main" id="{9AF5EB9A-9CCD-C831-6952-77E9F80B73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275353" y="3054677"/>
              <a:ext cx="319232" cy="3800670"/>
            </a:xfrm>
            <a:prstGeom prst="rightBrace">
              <a:avLst>
                <a:gd name="adj1" fmla="val 95001"/>
                <a:gd name="adj2" fmla="val 50000"/>
              </a:avLst>
            </a:prstGeom>
            <a:noFill/>
            <a:ln w="12700" algn="ctr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3" name="Text Box 5">
              <a:extLst>
                <a:ext uri="{FF2B5EF4-FFF2-40B4-BE49-F238E27FC236}">
                  <a16:creationId xmlns:a16="http://schemas.microsoft.com/office/drawing/2014/main" id="{025FAF71-6009-73C9-37B5-A122375B26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48506" y="4157600"/>
              <a:ext cx="4044330" cy="70788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indent="-176213">
                <a:defRPr/>
              </a:pPr>
              <a:r>
                <a:rPr lang="ru-RU" sz="2000" dirty="0">
                  <a:solidFill>
                    <a:srgbClr val="C00000"/>
                  </a:solidFill>
                  <a:latin typeface="Courier New" pitchFamily="49" charset="0"/>
                </a:rPr>
                <a:t>цел</a:t>
              </a:r>
              <a:r>
                <a:rPr lang="ru-RU" sz="2000" dirty="0">
                  <a:latin typeface="Courier New" pitchFamily="49" charset="0"/>
                </a:rPr>
                <a:t> a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ru-RU" sz="2000" dirty="0">
                  <a:latin typeface="Courier New" pitchFamily="49" charset="0"/>
                </a:rPr>
                <a:t>=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ru-RU" sz="2000" dirty="0">
                  <a:latin typeface="Courier New" pitchFamily="49" charset="0"/>
                </a:rPr>
                <a:t>1, b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ru-RU" sz="2000" dirty="0">
                  <a:latin typeface="Courier New" pitchFamily="49" charset="0"/>
                </a:rPr>
                <a:t>=</a:t>
              </a:r>
              <a:r>
                <a:rPr lang="en-US" sz="2000" dirty="0">
                  <a:latin typeface="Arial" charset="0"/>
                </a:rPr>
                <a:t> </a:t>
              </a:r>
              <a:r>
                <a:rPr lang="ru-RU" sz="2000" dirty="0">
                  <a:latin typeface="Courier New" pitchFamily="49" charset="0"/>
                </a:rPr>
                <a:t>3</a:t>
              </a:r>
            </a:p>
            <a:p>
              <a:pPr indent="-176213">
                <a:defRPr/>
              </a:pPr>
              <a:r>
                <a:rPr lang="ru-RU" sz="2000" dirty="0">
                  <a:latin typeface="Courier New" pitchFamily="49" charset="0"/>
                </a:rPr>
                <a:t>вывод a, </a:t>
              </a:r>
              <a:r>
                <a:rPr lang="ru-RU" sz="2000" dirty="0">
                  <a:solidFill>
                    <a:srgbClr val="0095FF"/>
                  </a:solidFill>
                  <a:latin typeface="Courier New" pitchFamily="49" charset="0"/>
                </a:rPr>
                <a:t>"+"</a:t>
              </a:r>
              <a:r>
                <a:rPr lang="ru-RU" sz="2000" dirty="0">
                  <a:latin typeface="Courier New" pitchFamily="49" charset="0"/>
                </a:rPr>
                <a:t>, b, </a:t>
              </a:r>
              <a:r>
                <a:rPr lang="ru-RU" sz="2000" dirty="0">
                  <a:solidFill>
                    <a:srgbClr val="0095FF"/>
                  </a:solidFill>
                  <a:latin typeface="Courier New" pitchFamily="49" charset="0"/>
                </a:rPr>
                <a:t>"="</a:t>
              </a:r>
              <a:r>
                <a:rPr lang="ru-RU" sz="2000" dirty="0">
                  <a:latin typeface="Courier New" pitchFamily="49" charset="0"/>
                </a:rPr>
                <a:t>, </a:t>
              </a:r>
              <a:r>
                <a:rPr lang="en-US" sz="2000" dirty="0" err="1">
                  <a:latin typeface="Courier New" pitchFamily="49" charset="0"/>
                </a:rPr>
                <a:t>a+b</a:t>
              </a:r>
              <a:endParaRPr lang="ru-RU" sz="2000" dirty="0">
                <a:latin typeface="Courier New" pitchFamily="49" charset="0"/>
              </a:endParaRPr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1859FA3F-FDFB-EF75-9C16-E8F11C4FC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5092" y="4995332"/>
              <a:ext cx="1675459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1700" b="0" dirty="0">
                  <a:solidFill>
                    <a:srgbClr val="000000"/>
                  </a:solidFill>
                </a:rPr>
                <a:t>список вывода</a:t>
              </a:r>
              <a:endParaRPr lang="ru-RU" altLang="ru-RU" sz="1700" dirty="0"/>
            </a:p>
          </p:txBody>
        </p:sp>
      </p:grpSp>
      <p:sp>
        <p:nvSpPr>
          <p:cNvPr id="66" name="Text Box 6">
            <a:extLst>
              <a:ext uri="{FF2B5EF4-FFF2-40B4-BE49-F238E27FC236}">
                <a16:creationId xmlns:a16="http://schemas.microsoft.com/office/drawing/2014/main" id="{E05AA22A-DAF9-4207-5402-6811F5BE7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3553" y="4957119"/>
            <a:ext cx="1444625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3138488" indent="-3138488" algn="ctr">
              <a:spcBef>
                <a:spcPct val="20000"/>
              </a:spcBef>
              <a:defRPr/>
            </a:pPr>
            <a:r>
              <a:rPr lang="ru-RU" sz="2400" b="1" dirty="0">
                <a:latin typeface="Courier New" pitchFamily="49" charset="0"/>
              </a:rPr>
              <a:t>1+3=4</a:t>
            </a:r>
            <a:endParaRPr lang="en-US" sz="2800" b="1" dirty="0">
              <a:solidFill>
                <a:srgbClr val="3333FF"/>
              </a:solidFill>
              <a:latin typeface="Courier New" pitchFamily="49" charset="0"/>
            </a:endParaRPr>
          </a:p>
        </p:txBody>
      </p:sp>
      <p:sp>
        <p:nvSpPr>
          <p:cNvPr id="68" name="Облачко с текстом: прямоугольное со скругленными углами 67">
            <a:extLst>
              <a:ext uri="{FF2B5EF4-FFF2-40B4-BE49-F238E27FC236}">
                <a16:creationId xmlns:a16="http://schemas.microsoft.com/office/drawing/2014/main" id="{F0FBD24F-5970-501F-04EE-DC401EC23C4C}"/>
              </a:ext>
            </a:extLst>
          </p:cNvPr>
          <p:cNvSpPr/>
          <p:nvPr/>
        </p:nvSpPr>
        <p:spPr>
          <a:xfrm>
            <a:off x="9823536" y="4184684"/>
            <a:ext cx="1420447" cy="522288"/>
          </a:xfrm>
          <a:prstGeom prst="wedgeRoundRectCallout">
            <a:avLst>
              <a:gd name="adj1" fmla="val -7314"/>
              <a:gd name="adj2" fmla="val 101016"/>
              <a:gd name="adj3" fmla="val 16667"/>
            </a:avLst>
          </a:prstGeom>
          <a:solidFill>
            <a:srgbClr val="93E0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060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748066" y="2113752"/>
            <a:ext cx="5085369" cy="40935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76213" indent="-176213">
              <a:spcBef>
                <a:spcPts val="200"/>
              </a:spcBef>
              <a:defRPr/>
            </a:pPr>
            <a:r>
              <a:rPr lang="ru-RU" sz="2400" dirty="0">
                <a:latin typeface="Franklin Gothic Demi" panose="020B0703020102020204" pitchFamily="34" charset="0"/>
              </a:rPr>
              <a:t>алг </a:t>
            </a:r>
            <a:r>
              <a:rPr lang="ru-RU" sz="2400" dirty="0">
                <a:solidFill>
                  <a:srgbClr val="0000FF"/>
                </a:solidFill>
                <a:latin typeface="Franklin Gothic Demi" panose="020B0703020102020204" pitchFamily="34" charset="0"/>
              </a:rPr>
              <a:t>Сумма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ru-RU" sz="2400" dirty="0">
                <a:latin typeface="Franklin Gothic Demi" panose="020B0703020102020204" pitchFamily="34" charset="0"/>
              </a:rPr>
              <a:t>нач 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en-US" sz="2400" dirty="0">
                <a:latin typeface="Franklin Gothic Demi" panose="020B0703020102020204" pitchFamily="34" charset="0"/>
              </a:rPr>
              <a:t>  </a:t>
            </a:r>
            <a:r>
              <a:rPr lang="ru-RU" sz="2400" dirty="0">
                <a:solidFill>
                  <a:srgbClr val="C00000"/>
                </a:solidFill>
                <a:latin typeface="Franklin Gothic Demi" panose="020B0703020102020204" pitchFamily="34" charset="0"/>
              </a:rPr>
              <a:t>цел</a:t>
            </a:r>
            <a:r>
              <a:rPr lang="ru-RU" sz="2400" dirty="0">
                <a:latin typeface="Franklin Gothic Demi" panose="020B0703020102020204" pitchFamily="34" charset="0"/>
              </a:rPr>
              <a:t> a, b, c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en-US" sz="2400" dirty="0">
                <a:latin typeface="Franklin Gothic Demi" panose="020B0703020102020204" pitchFamily="34" charset="0"/>
              </a:rPr>
              <a:t>  </a:t>
            </a:r>
            <a:r>
              <a:rPr lang="ru-RU" sz="2400" dirty="0">
                <a:latin typeface="Franklin Gothic Demi" panose="020B0703020102020204" pitchFamily="34" charset="0"/>
              </a:rPr>
              <a:t>вывод </a:t>
            </a:r>
            <a:r>
              <a:rPr lang="ru-RU" sz="2400" dirty="0">
                <a:solidFill>
                  <a:srgbClr val="0095FF"/>
                </a:solidFill>
                <a:latin typeface="Franklin Gothic Demi" panose="020B0703020102020204" pitchFamily="34" charset="0"/>
              </a:rPr>
              <a:t>"Введите два целых числа"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en-US" sz="2400" dirty="0">
                <a:latin typeface="Franklin Gothic Demi" panose="020B0703020102020204" pitchFamily="34" charset="0"/>
              </a:rPr>
              <a:t>  </a:t>
            </a:r>
            <a:r>
              <a:rPr lang="ru-RU" sz="2400" dirty="0">
                <a:latin typeface="Franklin Gothic Demi" panose="020B0703020102020204" pitchFamily="34" charset="0"/>
              </a:rPr>
              <a:t>ввод a, b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en-US" sz="2400" dirty="0">
                <a:latin typeface="Franklin Gothic Demi" panose="020B0703020102020204" pitchFamily="34" charset="0"/>
              </a:rPr>
              <a:t>  </a:t>
            </a:r>
            <a:r>
              <a:rPr lang="ru-RU" sz="2400" dirty="0">
                <a:latin typeface="Franklin Gothic Demi" panose="020B0703020102020204" pitchFamily="34" charset="0"/>
              </a:rPr>
              <a:t>c :=</a:t>
            </a:r>
            <a:r>
              <a:rPr lang="en-US" sz="2400" dirty="0">
                <a:latin typeface="Franklin Gothic Demi" panose="020B0703020102020204" pitchFamily="34" charset="0"/>
              </a:rPr>
              <a:t> </a:t>
            </a:r>
            <a:r>
              <a:rPr lang="ru-RU" sz="2400" dirty="0">
                <a:latin typeface="Franklin Gothic Demi" panose="020B0703020102020204" pitchFamily="34" charset="0"/>
              </a:rPr>
              <a:t>a</a:t>
            </a:r>
            <a:r>
              <a:rPr lang="en-US" sz="2400" dirty="0">
                <a:latin typeface="Franklin Gothic Demi" panose="020B0703020102020204" pitchFamily="34" charset="0"/>
              </a:rPr>
              <a:t> </a:t>
            </a:r>
            <a:r>
              <a:rPr lang="ru-RU" sz="2400" dirty="0">
                <a:latin typeface="Franklin Gothic Demi" panose="020B0703020102020204" pitchFamily="34" charset="0"/>
              </a:rPr>
              <a:t>+</a:t>
            </a:r>
            <a:r>
              <a:rPr lang="en-US" sz="2400" dirty="0">
                <a:latin typeface="Franklin Gothic Demi" panose="020B0703020102020204" pitchFamily="34" charset="0"/>
              </a:rPr>
              <a:t> </a:t>
            </a:r>
            <a:r>
              <a:rPr lang="ru-RU" sz="2400" dirty="0">
                <a:latin typeface="Franklin Gothic Demi" panose="020B0703020102020204" pitchFamily="34" charset="0"/>
              </a:rPr>
              <a:t>b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en-US" sz="2400" dirty="0">
                <a:latin typeface="Franklin Gothic Demi" panose="020B0703020102020204" pitchFamily="34" charset="0"/>
              </a:rPr>
              <a:t>  </a:t>
            </a:r>
            <a:r>
              <a:rPr lang="ru-RU" sz="2400" dirty="0">
                <a:latin typeface="Franklin Gothic Demi" panose="020B0703020102020204" pitchFamily="34" charset="0"/>
              </a:rPr>
              <a:t>вывод a, </a:t>
            </a:r>
            <a:r>
              <a:rPr lang="ru-RU" sz="2400" dirty="0">
                <a:solidFill>
                  <a:srgbClr val="0095FF"/>
                </a:solidFill>
                <a:latin typeface="Franklin Gothic Demi" panose="020B0703020102020204" pitchFamily="34" charset="0"/>
              </a:rPr>
              <a:t>"+"</a:t>
            </a:r>
            <a:r>
              <a:rPr lang="ru-RU" sz="2400" dirty="0">
                <a:latin typeface="Franklin Gothic Demi" panose="020B0703020102020204" pitchFamily="34" charset="0"/>
              </a:rPr>
              <a:t>, b, </a:t>
            </a:r>
            <a:r>
              <a:rPr lang="ru-RU" sz="2400" dirty="0">
                <a:solidFill>
                  <a:srgbClr val="0095FF"/>
                </a:solidFill>
                <a:latin typeface="Franklin Gothic Demi" panose="020B0703020102020204" pitchFamily="34" charset="0"/>
              </a:rPr>
              <a:t>"="</a:t>
            </a:r>
            <a:r>
              <a:rPr lang="ru-RU" sz="2400" dirty="0">
                <a:latin typeface="Franklin Gothic Demi" panose="020B0703020102020204" pitchFamily="34" charset="0"/>
              </a:rPr>
              <a:t>, c</a:t>
            </a:r>
          </a:p>
          <a:p>
            <a:pPr marL="176213" indent="-176213">
              <a:spcBef>
                <a:spcPts val="200"/>
              </a:spcBef>
              <a:defRPr/>
            </a:pPr>
            <a:r>
              <a:rPr lang="ru-RU" sz="2400" dirty="0">
                <a:latin typeface="Franklin Gothic Demi" panose="020B0703020102020204" pitchFamily="34" charset="0"/>
              </a:rPr>
              <a:t>кон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313705" y="648493"/>
            <a:ext cx="11486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dirty="0">
                <a:latin typeface="Franklin Gothic Demi" panose="020B0703020102020204" pitchFamily="34" charset="0"/>
              </a:rPr>
              <a:t>Линейные алгоритмы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DAD7D434-7908-9F12-79A3-051868B80AEF}"/>
              </a:ext>
            </a:extLst>
          </p:cNvPr>
          <p:cNvSpPr/>
          <p:nvPr/>
        </p:nvSpPr>
        <p:spPr>
          <a:xfrm>
            <a:off x="6581501" y="2149653"/>
            <a:ext cx="4930579" cy="408514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latin typeface="Franklin Gothic Demi" panose="020B0703020102020204" pitchFamily="34" charset="0"/>
              </a:rPr>
              <a:t>Ввести три числа, найти их сумму.</a:t>
            </a:r>
          </a:p>
          <a:p>
            <a:pPr>
              <a:spcBef>
                <a:spcPct val="50000"/>
              </a:spcBef>
            </a:pPr>
            <a:r>
              <a:rPr lang="ru-RU" altLang="ru-RU" sz="2400" dirty="0">
                <a:latin typeface="Franklin Gothic Demi" panose="020B0703020102020204" pitchFamily="34" charset="0"/>
              </a:rPr>
              <a:t>Ввести три числа, найти их сумму и произведение.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latin typeface="Franklin Gothic Demi" panose="020B0703020102020204" pitchFamily="34" charset="0"/>
              </a:rPr>
              <a:t>Ввести три числа, найти их сумму, произведение и среднее арифметическое.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4176480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606901" y="2063894"/>
            <a:ext cx="4957353" cy="44329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100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dirty="0">
                <a:latin typeface="Franklin Gothic Demi" panose="020B0703020102020204" pitchFamily="34" charset="0"/>
              </a:rPr>
              <a:t>Арифметические операции</a:t>
            </a:r>
            <a:r>
              <a:rPr lang="ru-RU" sz="3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57582C88-5E3F-0F64-FF7D-D1DF3EC95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994" y="2425005"/>
            <a:ext cx="5365674" cy="319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8650" indent="-26828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15000"/>
              </a:spcBef>
            </a:pPr>
            <a:r>
              <a:rPr lang="ru-RU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+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 сложение		</a:t>
            </a:r>
          </a:p>
          <a:p>
            <a:pPr lvl="1" eaLnBrk="1" hangingPunct="1">
              <a:spcBef>
                <a:spcPct val="15000"/>
              </a:spcBef>
            </a:pPr>
            <a:r>
              <a:rPr lang="ru-RU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–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 вычитание  </a:t>
            </a:r>
          </a:p>
          <a:p>
            <a:pPr lvl="1" eaLnBrk="1" hangingPunct="1">
              <a:spcBef>
                <a:spcPct val="15000"/>
              </a:spcBef>
            </a:pPr>
            <a:r>
              <a:rPr lang="ru-RU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*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 умножение		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/</a:t>
            </a:r>
            <a:r>
              <a:rPr lang="en-US" altLang="ru-RU" sz="2600" b="0" dirty="0">
                <a:latin typeface="Franklin Gothic Demi" panose="020B0703020102020204" pitchFamily="34" charset="0"/>
              </a:rPr>
              <a:t> 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деление 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600" dirty="0" err="1">
                <a:solidFill>
                  <a:srgbClr val="00C4BA"/>
                </a:solidFill>
                <a:latin typeface="Franklin Gothic Demi" panose="020B0703020102020204" pitchFamily="34" charset="0"/>
              </a:rPr>
              <a:t>Div</a:t>
            </a:r>
            <a:r>
              <a:rPr lang="ru-RU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 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 деление нацело (остаток отбрасывается)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6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mod</a:t>
            </a:r>
            <a:r>
              <a:rPr lang="ru-RU" altLang="ru-RU" sz="2600" b="0" dirty="0">
                <a:latin typeface="Franklin Gothic Demi" panose="020B0703020102020204" pitchFamily="34" charset="0"/>
              </a:rPr>
              <a:t> остаток от деления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6E71D55-EE2B-8A7A-A41D-9E5D5FF6DDFD}"/>
              </a:ext>
            </a:extLst>
          </p:cNvPr>
          <p:cNvSpPr/>
          <p:nvPr/>
        </p:nvSpPr>
        <p:spPr>
          <a:xfrm>
            <a:off x="6347655" y="2068297"/>
            <a:ext cx="5082177" cy="44346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sz="1800" b="0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sz="1800" b="0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sz="1800" b="0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sz="1800" b="0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endParaRPr lang="ru-RU" altLang="ru-RU" dirty="0"/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r>
              <a:rPr lang="ru-RU" altLang="ru-RU" sz="1800" b="0" dirty="0">
                <a:latin typeface="Franklin Gothic Demi" panose="020B0703020102020204" pitchFamily="34" charset="0"/>
              </a:rPr>
              <a:t>вычисление выражений в скобках</a:t>
            </a:r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r>
              <a:rPr lang="ru-RU" altLang="ru-RU" sz="1800" b="0" dirty="0">
                <a:latin typeface="Franklin Gothic Demi" panose="020B0703020102020204" pitchFamily="34" charset="0"/>
              </a:rPr>
              <a:t>умножение, деление, </a:t>
            </a:r>
            <a:r>
              <a:rPr lang="en-US" altLang="ru-RU" sz="2000" dirty="0">
                <a:solidFill>
                  <a:srgbClr val="0000FF"/>
                </a:solidFill>
                <a:latin typeface="Franklin Gothic Demi" panose="020B0703020102020204" pitchFamily="34" charset="0"/>
              </a:rPr>
              <a:t>div</a:t>
            </a:r>
            <a:r>
              <a:rPr lang="en-US" altLang="ru-RU" sz="1800" b="0" dirty="0">
                <a:latin typeface="Franklin Gothic Demi" panose="020B0703020102020204" pitchFamily="34" charset="0"/>
              </a:rPr>
              <a:t>, </a:t>
            </a:r>
            <a:r>
              <a:rPr lang="en-US" altLang="ru-RU" sz="2000" dirty="0">
                <a:solidFill>
                  <a:srgbClr val="0000FF"/>
                </a:solidFill>
                <a:latin typeface="Franklin Gothic Demi" panose="020B0703020102020204" pitchFamily="34" charset="0"/>
              </a:rPr>
              <a:t>mod</a:t>
            </a:r>
            <a:r>
              <a:rPr lang="ru-RU" altLang="ru-RU" sz="1800" b="0" dirty="0">
                <a:latin typeface="Franklin Gothic Demi" panose="020B0703020102020204" pitchFamily="34" charset="0"/>
              </a:rPr>
              <a:t> слева направо</a:t>
            </a:r>
          </a:p>
          <a:p>
            <a:pPr lvl="1" eaLnBrk="1" hangingPunct="1">
              <a:spcBef>
                <a:spcPct val="15000"/>
              </a:spcBef>
              <a:buFont typeface="Arial" panose="020B0604020202020204" pitchFamily="34" charset="0"/>
              <a:buAutoNum type="arabicParenR"/>
            </a:pPr>
            <a:r>
              <a:rPr lang="ru-RU" altLang="ru-RU" sz="1800" b="0" dirty="0">
                <a:latin typeface="Franklin Gothic Demi" panose="020B0703020102020204" pitchFamily="34" charset="0"/>
              </a:rPr>
              <a:t>сложение и вычитание слева направо</a:t>
            </a: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2A75402C-9A0F-A33F-0A5D-7B64537A5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9881" y="2219325"/>
            <a:ext cx="4897168" cy="2419350"/>
          </a:xfrm>
          <a:prstGeom prst="rect">
            <a:avLst/>
          </a:prstGeom>
          <a:solidFill>
            <a:srgbClr val="93E0DD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4625" lvl="1" indent="1588">
              <a:spcBef>
                <a:spcPct val="15000"/>
              </a:spcBef>
              <a:defRPr/>
            </a:pPr>
            <a:r>
              <a:rPr lang="ru-RU" sz="27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700" dirty="0">
                <a:latin typeface="Courier New" pitchFamily="49" charset="0"/>
              </a:rPr>
              <a:t> </a:t>
            </a:r>
            <a:r>
              <a:rPr lang="en-US" sz="2700" dirty="0">
                <a:latin typeface="Courier New" pitchFamily="49" charset="0"/>
              </a:rPr>
              <a:t>a, b</a:t>
            </a:r>
          </a:p>
          <a:p>
            <a:pPr marL="174625" lvl="1" indent="1588">
              <a:spcBef>
                <a:spcPct val="15000"/>
              </a:spcBef>
              <a:defRPr/>
            </a:pPr>
            <a:r>
              <a:rPr lang="en-US" sz="2700" dirty="0">
                <a:latin typeface="Courier New" pitchFamily="49" charset="0"/>
              </a:rPr>
              <a:t>a := 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7</a:t>
            </a:r>
            <a:r>
              <a:rPr lang="en-US" sz="2700" dirty="0">
                <a:latin typeface="Courier New" pitchFamily="49" charset="0"/>
              </a:rPr>
              <a:t>*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3</a:t>
            </a:r>
            <a:r>
              <a:rPr lang="en-US" sz="2700" dirty="0">
                <a:latin typeface="Courier New" pitchFamily="49" charset="0"/>
              </a:rPr>
              <a:t> - 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4</a:t>
            </a:r>
            <a:r>
              <a:rPr lang="en-US" sz="2700" dirty="0">
                <a:latin typeface="Courier New" pitchFamily="49" charset="0"/>
              </a:rPr>
              <a:t>   </a:t>
            </a:r>
            <a:r>
              <a:rPr lang="en-US" sz="2700" dirty="0">
                <a:solidFill>
                  <a:srgbClr val="008000"/>
                </a:solidFill>
                <a:latin typeface="Courier New" pitchFamily="49" charset="0"/>
              </a:rPr>
              <a:t>| 17 </a:t>
            </a:r>
          </a:p>
          <a:p>
            <a:pPr marL="174625" lvl="1" indent="1588">
              <a:spcBef>
                <a:spcPct val="15000"/>
              </a:spcBef>
              <a:defRPr/>
            </a:pPr>
            <a:r>
              <a:rPr lang="en-US" sz="2700" dirty="0">
                <a:latin typeface="Courier New" pitchFamily="49" charset="0"/>
              </a:rPr>
              <a:t>a := a * 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r>
              <a:rPr lang="en-US" sz="2700" dirty="0">
                <a:latin typeface="Courier New" pitchFamily="49" charset="0"/>
              </a:rPr>
              <a:t>     </a:t>
            </a:r>
            <a:r>
              <a:rPr lang="en-US" sz="2700" dirty="0">
                <a:solidFill>
                  <a:srgbClr val="008000"/>
                </a:solidFill>
                <a:latin typeface="Courier New" pitchFamily="49" charset="0"/>
              </a:rPr>
              <a:t>| 85    </a:t>
            </a:r>
          </a:p>
          <a:p>
            <a:pPr marL="174625" lvl="1" indent="1588">
              <a:spcBef>
                <a:spcPct val="15000"/>
              </a:spcBef>
              <a:defRPr/>
            </a:pPr>
            <a:r>
              <a:rPr lang="en-US" sz="2700" dirty="0">
                <a:latin typeface="Courier New" pitchFamily="49" charset="0"/>
              </a:rPr>
              <a:t>b := </a:t>
            </a:r>
            <a:r>
              <a:rPr lang="en-US" sz="2700" dirty="0">
                <a:solidFill>
                  <a:srgbClr val="0000FF"/>
                </a:solidFill>
                <a:latin typeface="Courier New" pitchFamily="49" charset="0"/>
              </a:rPr>
              <a:t>div</a:t>
            </a:r>
            <a:r>
              <a:rPr lang="ru-RU" sz="2700" dirty="0">
                <a:latin typeface="Courier New" pitchFamily="49" charset="0"/>
              </a:rPr>
              <a:t>(</a:t>
            </a:r>
            <a:r>
              <a:rPr lang="en-US" sz="2700" dirty="0">
                <a:latin typeface="Courier New" pitchFamily="49" charset="0"/>
              </a:rPr>
              <a:t>a,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r>
              <a:rPr lang="en-US" sz="2700" dirty="0">
                <a:latin typeface="Courier New" pitchFamily="49" charset="0"/>
              </a:rPr>
              <a:t>) </a:t>
            </a:r>
            <a:r>
              <a:rPr lang="en-US" sz="2700" dirty="0">
                <a:solidFill>
                  <a:srgbClr val="008000"/>
                </a:solidFill>
                <a:latin typeface="Courier New" pitchFamily="49" charset="0"/>
              </a:rPr>
              <a:t>| 8</a:t>
            </a:r>
            <a:r>
              <a:rPr lang="en-US" sz="2700" dirty="0">
                <a:solidFill>
                  <a:srgbClr val="0000FF"/>
                </a:solidFill>
                <a:latin typeface="Courier New" pitchFamily="49" charset="0"/>
              </a:rPr>
              <a:t> </a:t>
            </a:r>
          </a:p>
          <a:p>
            <a:pPr marL="174625" lvl="1" indent="1588">
              <a:spcBef>
                <a:spcPct val="15000"/>
              </a:spcBef>
              <a:defRPr/>
            </a:pPr>
            <a:r>
              <a:rPr lang="en-US" sz="2700" dirty="0">
                <a:latin typeface="Courier New" pitchFamily="49" charset="0"/>
              </a:rPr>
              <a:t>a := </a:t>
            </a:r>
            <a:r>
              <a:rPr lang="en-US" sz="2700" dirty="0">
                <a:solidFill>
                  <a:srgbClr val="0000FF"/>
                </a:solidFill>
                <a:latin typeface="Courier New" pitchFamily="49" charset="0"/>
              </a:rPr>
              <a:t>mod</a:t>
            </a:r>
            <a:r>
              <a:rPr lang="en-US" sz="2700" dirty="0">
                <a:latin typeface="Courier New" pitchFamily="49" charset="0"/>
              </a:rPr>
              <a:t>(a,</a:t>
            </a:r>
            <a:r>
              <a:rPr lang="en-US" sz="2700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r>
              <a:rPr lang="en-US" sz="2700" dirty="0">
                <a:latin typeface="Courier New" pitchFamily="49" charset="0"/>
              </a:rPr>
              <a:t>) </a:t>
            </a:r>
            <a:r>
              <a:rPr lang="en-US" sz="2700" dirty="0">
                <a:solidFill>
                  <a:srgbClr val="008000"/>
                </a:solidFill>
                <a:latin typeface="Courier New" pitchFamily="49" charset="0"/>
              </a:rPr>
              <a:t>| 5 </a:t>
            </a:r>
          </a:p>
        </p:txBody>
      </p:sp>
    </p:spTree>
    <p:extLst>
      <p:ext uri="{BB962C8B-B14F-4D97-AF65-F5344CB8AC3E}">
        <p14:creationId xmlns:p14="http://schemas.microsoft.com/office/powerpoint/2010/main" val="31907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C14CEF7-670E-455D-86A8-3014E7890A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5577"/>
            <a:ext cx="4963886" cy="60715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5F4BA7-2AA8-43BB-A20E-14A34FE5368D}"/>
              </a:ext>
            </a:extLst>
          </p:cNvPr>
          <p:cNvSpPr txBox="1"/>
          <p:nvPr/>
        </p:nvSpPr>
        <p:spPr>
          <a:xfrm>
            <a:off x="331250" y="498162"/>
            <a:ext cx="4301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Целевые аспекты: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D8690C5-F930-45B2-885F-9C10CC98E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38" y="1843409"/>
            <a:ext cx="11146884" cy="14774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21859C-84B8-4F0D-959C-68D0EEFCE376}"/>
              </a:ext>
            </a:extLst>
          </p:cNvPr>
          <p:cNvSpPr txBox="1"/>
          <p:nvPr/>
        </p:nvSpPr>
        <p:spPr>
          <a:xfrm>
            <a:off x="905692" y="2014259"/>
            <a:ext cx="10702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Первый (на базовом уровне)  – развивающий аспект, под которым понимают развитие алгоритмического мышления учащихся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E88CD0B-7AA4-4C05-9167-0A4ADF2EF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38" y="3858246"/>
            <a:ext cx="11146884" cy="14774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C44FD07-522C-47AD-9E42-C7E88C3ECF3E}"/>
              </a:ext>
            </a:extLst>
          </p:cNvPr>
          <p:cNvSpPr txBox="1"/>
          <p:nvPr/>
        </p:nvSpPr>
        <p:spPr>
          <a:xfrm>
            <a:off x="583478" y="3909007"/>
            <a:ext cx="1065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Второй (на углубленном уровне) – программистский аспект, под которым понимают развитие навыков составление программ на языках программирования.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305181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391887" y="2068297"/>
            <a:ext cx="10885713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823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latin typeface="Franklin Gothic Demi" panose="020B0703020102020204" pitchFamily="34" charset="0"/>
              </a:rPr>
              <a:t>Ручная прокрутка программы</a:t>
            </a:r>
          </a:p>
        </p:txBody>
      </p:sp>
      <p:sp>
        <p:nvSpPr>
          <p:cNvPr id="2" name="Заголовок 15">
            <a:extLst>
              <a:ext uri="{FF2B5EF4-FFF2-40B4-BE49-F238E27FC236}">
                <a16:creationId xmlns:a16="http://schemas.microsoft.com/office/drawing/2014/main" id="{B6A83F1E-093C-810E-E7A5-F57268DDB8C5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3" name="Text Box 5">
            <a:extLst>
              <a:ext uri="{FF2B5EF4-FFF2-40B4-BE49-F238E27FC236}">
                <a16:creationId xmlns:a16="http://schemas.microsoft.com/office/drawing/2014/main" id="{98432D4F-573D-6E58-24F8-55EE6BFC8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38" y="2235893"/>
            <a:ext cx="5007610" cy="41549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76213" indent="-176213">
              <a:defRPr/>
            </a:pPr>
            <a:r>
              <a:rPr lang="ru-RU" sz="2400" dirty="0">
                <a:latin typeface="Courier New" pitchFamily="49" charset="0"/>
              </a:rPr>
              <a:t>алг </a:t>
            </a:r>
            <a:r>
              <a:rPr lang="ru-RU" sz="2400" dirty="0">
                <a:solidFill>
                  <a:srgbClr val="0000FF"/>
                </a:solidFill>
                <a:latin typeface="Courier New" pitchFamily="49" charset="0"/>
              </a:rPr>
              <a:t>Тест</a:t>
            </a:r>
            <a:endParaRPr lang="en-US" sz="2400" dirty="0">
              <a:solidFill>
                <a:srgbClr val="0000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ru-RU" sz="24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400" dirty="0">
                <a:latin typeface="Courier New" pitchFamily="49" charset="0"/>
              </a:rPr>
              <a:t>  </a:t>
            </a:r>
            <a:r>
              <a:rPr lang="ru-RU" sz="24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400" dirty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a, b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a := 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5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b := a + 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2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a := (a + 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2</a:t>
            </a:r>
            <a:r>
              <a:rPr lang="en-US" sz="2400" dirty="0">
                <a:latin typeface="Courier New" pitchFamily="49" charset="0"/>
              </a:rPr>
              <a:t>)*(b – 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3</a:t>
            </a:r>
            <a:r>
              <a:rPr lang="en-US" sz="2400" dirty="0">
                <a:latin typeface="Courier New" pitchFamily="49" charset="0"/>
              </a:rPr>
              <a:t>)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b := </a:t>
            </a:r>
            <a:r>
              <a:rPr lang="en-US" sz="2400" dirty="0">
                <a:solidFill>
                  <a:srgbClr val="0000FF"/>
                </a:solidFill>
                <a:latin typeface="Courier New" pitchFamily="49" charset="0"/>
              </a:rPr>
              <a:t>div</a:t>
            </a:r>
            <a:r>
              <a:rPr lang="en-US" sz="2400" dirty="0">
                <a:latin typeface="Courier New" pitchFamily="49" charset="0"/>
              </a:rPr>
              <a:t>(a,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r>
              <a:rPr lang="en-US" sz="2400" dirty="0">
                <a:latin typeface="Courier New" pitchFamily="49" charset="0"/>
              </a:rPr>
              <a:t>)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a := </a:t>
            </a:r>
            <a:r>
              <a:rPr lang="en-US" sz="2400" dirty="0">
                <a:solidFill>
                  <a:srgbClr val="0000FF"/>
                </a:solidFill>
                <a:latin typeface="Courier New" pitchFamily="49" charset="0"/>
              </a:rPr>
              <a:t>mod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a,b</a:t>
            </a:r>
            <a:r>
              <a:rPr lang="en-US" sz="2400" dirty="0">
                <a:latin typeface="Courier New" pitchFamily="49" charset="0"/>
              </a:rPr>
              <a:t>)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a := a + 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1</a:t>
            </a:r>
          </a:p>
          <a:p>
            <a:pPr marL="176213" indent="-176213">
              <a:defRPr/>
            </a:pPr>
            <a:r>
              <a:rPr lang="en-US" sz="2400" dirty="0">
                <a:latin typeface="Courier New" pitchFamily="49" charset="0"/>
              </a:rPr>
              <a:t>  b := </a:t>
            </a:r>
            <a:r>
              <a:rPr lang="en-US" sz="2400" dirty="0">
                <a:solidFill>
                  <a:srgbClr val="0000FF"/>
                </a:solidFill>
                <a:latin typeface="Courier New" pitchFamily="49" charset="0"/>
              </a:rPr>
              <a:t>mod</a:t>
            </a:r>
            <a:r>
              <a:rPr lang="en-US" sz="2400" dirty="0">
                <a:latin typeface="Courier New" pitchFamily="49" charset="0"/>
              </a:rPr>
              <a:t>(a+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14</a:t>
            </a:r>
            <a:r>
              <a:rPr lang="en-US" sz="2400" dirty="0">
                <a:latin typeface="Courier New" pitchFamily="49" charset="0"/>
              </a:rPr>
              <a:t>,</a:t>
            </a:r>
            <a:r>
              <a:rPr lang="en-US" sz="2400" dirty="0">
                <a:solidFill>
                  <a:srgbClr val="0095FF"/>
                </a:solidFill>
                <a:latin typeface="Courier New" pitchFamily="49" charset="0"/>
              </a:rPr>
              <a:t>7</a:t>
            </a:r>
            <a:r>
              <a:rPr lang="ru-RU" sz="2400" dirty="0">
                <a:latin typeface="Courier New" pitchFamily="49" charset="0"/>
              </a:rPr>
              <a:t>)</a:t>
            </a:r>
            <a:endParaRPr lang="en-US" sz="24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ru-RU" sz="2400" dirty="0">
                <a:latin typeface="Courier New" pitchFamily="49" charset="0"/>
              </a:rPr>
              <a:t>кон</a:t>
            </a:r>
          </a:p>
        </p:txBody>
      </p:sp>
      <p:graphicFrame>
        <p:nvGraphicFramePr>
          <p:cNvPr id="5" name="Group 77">
            <a:extLst>
              <a:ext uri="{FF2B5EF4-FFF2-40B4-BE49-F238E27FC236}">
                <a16:creationId xmlns:a16="http://schemas.microsoft.com/office/drawing/2014/main" id="{D63F6531-5E97-994D-AA8A-F58B4BAA4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538597"/>
              </p:ext>
            </p:extLst>
          </p:nvPr>
        </p:nvGraphicFramePr>
        <p:xfrm>
          <a:off x="7560888" y="2135447"/>
          <a:ext cx="2863850" cy="4255430"/>
        </p:xfrm>
        <a:graphic>
          <a:graphicData uri="http://schemas.openxmlformats.org/drawingml/2006/table">
            <a:tbl>
              <a:tblPr/>
              <a:tblGrid>
                <a:gridCol w="1506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1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a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b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?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?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28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08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L="90000" marR="90000" marT="46806" marB="468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103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730374" y="2008064"/>
            <a:ext cx="5012217" cy="45577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823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/>
              <a:t>Ветвление</a:t>
            </a:r>
            <a:endParaRPr lang="ru-RU" altLang="ru-RU" sz="3600" dirty="0">
              <a:latin typeface="Franklin Gothic Demi" panose="020B0703020102020204" pitchFamily="34" charset="0"/>
            </a:endParaRPr>
          </a:p>
        </p:txBody>
      </p:sp>
      <p:sp>
        <p:nvSpPr>
          <p:cNvPr id="2" name="Заголовок 15">
            <a:extLst>
              <a:ext uri="{FF2B5EF4-FFF2-40B4-BE49-F238E27FC236}">
                <a16:creationId xmlns:a16="http://schemas.microsoft.com/office/drawing/2014/main" id="{B6A83F1E-093C-810E-E7A5-F57268DDB8C5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2EC0C2-14F4-E8B1-D1C0-66ED7A7823D6}"/>
              </a:ext>
            </a:extLst>
          </p:cNvPr>
          <p:cNvSpPr/>
          <p:nvPr/>
        </p:nvSpPr>
        <p:spPr>
          <a:xfrm>
            <a:off x="6392416" y="1998616"/>
            <a:ext cx="5012217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ct val="50000"/>
              </a:spcBef>
            </a:pPr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B51C7DA4-ACAB-69DC-7AD3-0B6D1D82F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998" y="4494137"/>
            <a:ext cx="4823442" cy="1938992"/>
          </a:xfrm>
          <a:prstGeom prst="rect">
            <a:avLst/>
          </a:prstGeom>
          <a:solidFill>
            <a:srgbClr val="FFFF99"/>
          </a:solidFill>
          <a:ln w="19050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0" dirty="0">
                <a:latin typeface="Arial" charset="0"/>
              </a:rPr>
              <a:t> </a:t>
            </a:r>
            <a:r>
              <a:rPr lang="ru-RU" sz="2300" b="0" dirty="0">
                <a:latin typeface="Franklin Gothic Demi" panose="020B0703020102020204" pitchFamily="34" charset="0"/>
              </a:rPr>
              <a:t>Алгоритмы, в которых последовательность шагов </a:t>
            </a:r>
            <a:br>
              <a:rPr lang="ru-RU" sz="2300" b="0" dirty="0">
                <a:latin typeface="Franklin Gothic Demi" panose="020B0703020102020204" pitchFamily="34" charset="0"/>
              </a:rPr>
            </a:br>
            <a:r>
              <a:rPr lang="ru-RU" sz="2300" b="0" dirty="0">
                <a:latin typeface="Franklin Gothic Demi" panose="020B0703020102020204" pitchFamily="34" charset="0"/>
              </a:rPr>
              <a:t> зависит от выполнения некоторых условий, называются</a:t>
            </a:r>
            <a:r>
              <a:rPr lang="ru-RU" sz="2300" dirty="0">
                <a:solidFill>
                  <a:srgbClr val="3333FF"/>
                </a:solidFill>
                <a:latin typeface="Franklin Gothic Demi" panose="020B0703020102020204" pitchFamily="34" charset="0"/>
              </a:rPr>
              <a:t> </a:t>
            </a:r>
            <a:br>
              <a:rPr lang="ru-RU" sz="2400" dirty="0">
                <a:solidFill>
                  <a:srgbClr val="3333FF"/>
                </a:solidFill>
                <a:latin typeface="Franklin Gothic Demi" panose="020B0703020102020204" pitchFamily="34" charset="0"/>
              </a:rPr>
            </a:br>
            <a:r>
              <a:rPr lang="ru-RU" sz="2400" dirty="0">
                <a:solidFill>
                  <a:srgbClr val="3333FF"/>
                </a:solidFill>
                <a:latin typeface="Franklin Gothic Demi" panose="020B0703020102020204" pitchFamily="34" charset="0"/>
              </a:rPr>
              <a:t> </a:t>
            </a:r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разветвляющимися.</a:t>
            </a:r>
            <a:endParaRPr lang="ru-RU" sz="2400" b="0" dirty="0">
              <a:solidFill>
                <a:srgbClr val="00C4BA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F6D65-08DE-F3F0-A0A0-A236C37FE6CF}"/>
              </a:ext>
            </a:extLst>
          </p:cNvPr>
          <p:cNvSpPr txBox="1"/>
          <p:nvPr/>
        </p:nvSpPr>
        <p:spPr>
          <a:xfrm>
            <a:off x="845998" y="2167661"/>
            <a:ext cx="48234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ru-RU" altLang="ru-RU" dirty="0">
                <a:solidFill>
                  <a:srgbClr val="00C4BA"/>
                </a:solidFill>
                <a:latin typeface="Franklin Gothic Demi" panose="020B0703020102020204" pitchFamily="34" charset="0"/>
              </a:rPr>
              <a:t>Задача</a:t>
            </a:r>
            <a:r>
              <a:rPr lang="ru-RU" altLang="ru-RU" dirty="0">
                <a:solidFill>
                  <a:srgbClr val="3333FF"/>
                </a:solidFill>
                <a:latin typeface="Franklin Gothic Demi" panose="020B0703020102020204" pitchFamily="34" charset="0"/>
              </a:rPr>
              <a:t>. </a:t>
            </a:r>
            <a:r>
              <a:rPr lang="ru-RU" altLang="ru-RU" b="0" dirty="0">
                <a:latin typeface="Franklin Gothic Demi" panose="020B0703020102020204" pitchFamily="34" charset="0"/>
              </a:rPr>
              <a:t>Ввести два целых числа и вывести на экран наибольшее из них.</a:t>
            </a:r>
          </a:p>
          <a:p>
            <a:pPr eaLnBrk="1" hangingPunct="1"/>
            <a:r>
              <a:rPr lang="ru-RU" altLang="ru-RU" dirty="0">
                <a:solidFill>
                  <a:srgbClr val="00C4BA"/>
                </a:solidFill>
                <a:latin typeface="Franklin Gothic Demi" panose="020B0703020102020204" pitchFamily="34" charset="0"/>
              </a:rPr>
              <a:t>Идея решения: </a:t>
            </a:r>
            <a:r>
              <a:rPr lang="ru-RU" altLang="ru-RU" b="0" dirty="0">
                <a:latin typeface="Franklin Gothic Demi" panose="020B0703020102020204" pitchFamily="34" charset="0"/>
              </a:rPr>
              <a:t>надо вывести на экран первое число, если оно больше второго, или второе, если оно больше первого.</a:t>
            </a:r>
          </a:p>
          <a:p>
            <a:pPr eaLnBrk="1" hangingPunct="1"/>
            <a:r>
              <a:rPr lang="ru-RU" altLang="ru-RU" dirty="0">
                <a:solidFill>
                  <a:srgbClr val="00C4BA"/>
                </a:solidFill>
                <a:latin typeface="Franklin Gothic Demi" panose="020B0703020102020204" pitchFamily="34" charset="0"/>
              </a:rPr>
              <a:t>Особенность: </a:t>
            </a:r>
            <a:r>
              <a:rPr lang="ru-RU" altLang="ru-RU" b="0" dirty="0">
                <a:latin typeface="Franklin Gothic Demi" panose="020B0703020102020204" pitchFamily="34" charset="0"/>
              </a:rPr>
              <a:t>действия исполнителя зависят от некоторых условий (</a:t>
            </a:r>
            <a:r>
              <a:rPr lang="ru-RU" altLang="ru-RU" i="1" dirty="0">
                <a:latin typeface="Franklin Gothic Demi" panose="020B0703020102020204" pitchFamily="34" charset="0"/>
              </a:rPr>
              <a:t>если … иначе …</a:t>
            </a:r>
            <a:r>
              <a:rPr lang="ru-RU" altLang="ru-RU" b="0" dirty="0">
                <a:latin typeface="Franklin Gothic Demi" panose="020B0703020102020204" pitchFamily="34" charset="0"/>
              </a:rPr>
              <a:t>).</a:t>
            </a:r>
          </a:p>
        </p:txBody>
      </p: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E2CC8ED5-9CFD-2732-A80B-431CCE69D378}"/>
              </a:ext>
            </a:extLst>
          </p:cNvPr>
          <p:cNvGrpSpPr/>
          <p:nvPr/>
        </p:nvGrpSpPr>
        <p:grpSpPr>
          <a:xfrm>
            <a:off x="6527522" y="2444794"/>
            <a:ext cx="4760222" cy="3784600"/>
            <a:chOff x="461963" y="1016000"/>
            <a:chExt cx="7480298" cy="5124450"/>
          </a:xfrm>
        </p:grpSpPr>
        <p:grpSp>
          <p:nvGrpSpPr>
            <p:cNvPr id="37" name="Group 30">
              <a:extLst>
                <a:ext uri="{FF2B5EF4-FFF2-40B4-BE49-F238E27FC236}">
                  <a16:creationId xmlns:a16="http://schemas.microsoft.com/office/drawing/2014/main" id="{998E59D8-D860-377D-F5D4-D84EFB51A6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963" y="1016000"/>
              <a:ext cx="5324475" cy="5124450"/>
              <a:chOff x="471" y="544"/>
              <a:chExt cx="3354" cy="3228"/>
            </a:xfrm>
          </p:grpSpPr>
          <p:sp>
            <p:nvSpPr>
              <p:cNvPr id="38" name="AutoShape 6">
                <a:extLst>
                  <a:ext uri="{FF2B5EF4-FFF2-40B4-BE49-F238E27FC236}">
                    <a16:creationId xmlns:a16="http://schemas.microsoft.com/office/drawing/2014/main" id="{154A7A17-8C8B-4265-C55D-27372ED65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6" y="544"/>
                <a:ext cx="933" cy="238"/>
              </a:xfrm>
              <a:prstGeom prst="flowChartTerminator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2000" b="0" dirty="0"/>
                  <a:t>начало</a:t>
                </a:r>
              </a:p>
            </p:txBody>
          </p:sp>
          <p:sp>
            <p:nvSpPr>
              <p:cNvPr id="39" name="Rectangle 8">
                <a:extLst>
                  <a:ext uri="{FF2B5EF4-FFF2-40B4-BE49-F238E27FC236}">
                    <a16:creationId xmlns:a16="http://schemas.microsoft.com/office/drawing/2014/main" id="{3E90982D-4F5C-811B-9DB2-BEFFF67D5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" y="2075"/>
                <a:ext cx="998" cy="370"/>
              </a:xfrm>
              <a:prstGeom prst="rec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2200">
                    <a:latin typeface="Courier New" panose="02070309020205020404" pitchFamily="49" charset="0"/>
                  </a:rPr>
                  <a:t>M:=</a:t>
                </a:r>
                <a:r>
                  <a:rPr lang="en-US" altLang="ru-RU" sz="2200"/>
                  <a:t> </a:t>
                </a:r>
                <a:r>
                  <a:rPr lang="en-US" altLang="ru-RU" sz="2200">
                    <a:latin typeface="Courier New" panose="02070309020205020404" pitchFamily="49" charset="0"/>
                  </a:rPr>
                  <a:t>a</a:t>
                </a:r>
                <a:endParaRPr lang="ru-RU" altLang="ru-RU" sz="2200">
                  <a:latin typeface="Courier New" panose="02070309020205020404" pitchFamily="49" charset="0"/>
                </a:endParaRPr>
              </a:p>
            </p:txBody>
          </p:sp>
          <p:sp>
            <p:nvSpPr>
              <p:cNvPr id="40" name="AutoShape 9">
                <a:extLst>
                  <a:ext uri="{FF2B5EF4-FFF2-40B4-BE49-F238E27FC236}">
                    <a16:creationId xmlns:a16="http://schemas.microsoft.com/office/drawing/2014/main" id="{AD9526D5-DEB1-42F1-BA90-A2D9D822E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975"/>
                <a:ext cx="1399" cy="279"/>
              </a:xfrm>
              <a:prstGeom prst="flowChartInputOutpu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1900" b="0" dirty="0"/>
                  <a:t>ввод </a:t>
                </a:r>
                <a:r>
                  <a:rPr lang="en-US" altLang="ru-RU" sz="1900" dirty="0" err="1">
                    <a:latin typeface="Courier New" panose="02070309020205020404" pitchFamily="49" charset="0"/>
                  </a:rPr>
                  <a:t>a,b</a:t>
                </a:r>
                <a:endParaRPr lang="ru-RU" altLang="ru-RU" sz="1900" dirty="0">
                  <a:latin typeface="Courier New" panose="02070309020205020404" pitchFamily="49" charset="0"/>
                </a:endParaRPr>
              </a:p>
            </p:txBody>
          </p:sp>
          <p:sp>
            <p:nvSpPr>
              <p:cNvPr id="41" name="Line 11">
                <a:extLst>
                  <a:ext uri="{FF2B5EF4-FFF2-40B4-BE49-F238E27FC236}">
                    <a16:creationId xmlns:a16="http://schemas.microsoft.com/office/drawing/2014/main" id="{0DD65A9F-9CA0-C298-04BC-C79587A22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2" y="780"/>
                <a:ext cx="0" cy="19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43" name="Line 17">
                <a:extLst>
                  <a:ext uri="{FF2B5EF4-FFF2-40B4-BE49-F238E27FC236}">
                    <a16:creationId xmlns:a16="http://schemas.microsoft.com/office/drawing/2014/main" id="{27C2D78B-493B-817C-EF66-AC1E69431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2" y="1261"/>
                <a:ext cx="0" cy="2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44" name="Rectangle 18">
                <a:extLst>
                  <a:ext uri="{FF2B5EF4-FFF2-40B4-BE49-F238E27FC236}">
                    <a16:creationId xmlns:a16="http://schemas.microsoft.com/office/drawing/2014/main" id="{A70A05DE-752C-B56C-9DD2-16C4FA08E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7" y="2083"/>
                <a:ext cx="998" cy="370"/>
              </a:xfrm>
              <a:prstGeom prst="rec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2200">
                    <a:latin typeface="Courier New" panose="02070309020205020404" pitchFamily="49" charset="0"/>
                  </a:rPr>
                  <a:t>M:=</a:t>
                </a:r>
                <a:r>
                  <a:rPr lang="en-US" altLang="ru-RU" sz="2200"/>
                  <a:t> </a:t>
                </a:r>
                <a:r>
                  <a:rPr lang="en-US" altLang="ru-RU" sz="2200">
                    <a:latin typeface="Courier New" panose="02070309020205020404" pitchFamily="49" charset="0"/>
                  </a:rPr>
                  <a:t>b</a:t>
                </a:r>
                <a:endParaRPr lang="ru-RU" altLang="ru-RU" sz="2200">
                  <a:latin typeface="Courier New" panose="02070309020205020404" pitchFamily="49" charset="0"/>
                </a:endParaRPr>
              </a:p>
            </p:txBody>
          </p:sp>
          <p:sp>
            <p:nvSpPr>
              <p:cNvPr id="45" name="AutoShape 19">
                <a:extLst>
                  <a:ext uri="{FF2B5EF4-FFF2-40B4-BE49-F238E27FC236}">
                    <a16:creationId xmlns:a16="http://schemas.microsoft.com/office/drawing/2014/main" id="{DB6115CA-1C08-F6E5-4AEA-DEEA75CA9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9" y="3511"/>
                <a:ext cx="933" cy="261"/>
              </a:xfrm>
              <a:prstGeom prst="flowChartTerminator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2200" b="0"/>
                  <a:t>конец</a:t>
                </a:r>
              </a:p>
            </p:txBody>
          </p:sp>
          <p:sp>
            <p:nvSpPr>
              <p:cNvPr id="46" name="Line 20">
                <a:extLst>
                  <a:ext uri="{FF2B5EF4-FFF2-40B4-BE49-F238E27FC236}">
                    <a16:creationId xmlns:a16="http://schemas.microsoft.com/office/drawing/2014/main" id="{3B29BC82-9C69-9DED-E34F-6E65C36D3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6" y="3323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47" name="Freeform 21">
                <a:extLst>
                  <a:ext uri="{FF2B5EF4-FFF2-40B4-BE49-F238E27FC236}">
                    <a16:creationId xmlns:a16="http://schemas.microsoft.com/office/drawing/2014/main" id="{8400CF03-FF80-C3BB-2A63-EBE0465A4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2" y="1722"/>
                <a:ext cx="623" cy="361"/>
              </a:xfrm>
              <a:custGeom>
                <a:avLst/>
                <a:gdLst>
                  <a:gd name="T0" fmla="*/ 0 w 623"/>
                  <a:gd name="T1" fmla="*/ 0 h 524"/>
                  <a:gd name="T2" fmla="*/ 623 w 623"/>
                  <a:gd name="T3" fmla="*/ 0 h 524"/>
                  <a:gd name="T4" fmla="*/ 623 w 623"/>
                  <a:gd name="T5" fmla="*/ 1 h 524"/>
                  <a:gd name="T6" fmla="*/ 0 60000 65536"/>
                  <a:gd name="T7" fmla="*/ 0 60000 65536"/>
                  <a:gd name="T8" fmla="*/ 0 60000 65536"/>
                  <a:gd name="T9" fmla="*/ 0 w 623"/>
                  <a:gd name="T10" fmla="*/ 0 h 524"/>
                  <a:gd name="T11" fmla="*/ 623 w 623"/>
                  <a:gd name="T12" fmla="*/ 524 h 5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3" h="524">
                    <a:moveTo>
                      <a:pt x="0" y="0"/>
                    </a:moveTo>
                    <a:lnTo>
                      <a:pt x="623" y="0"/>
                    </a:lnTo>
                    <a:lnTo>
                      <a:pt x="623" y="524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8" name="Freeform 22">
                <a:extLst>
                  <a:ext uri="{FF2B5EF4-FFF2-40B4-BE49-F238E27FC236}">
                    <a16:creationId xmlns:a16="http://schemas.microsoft.com/office/drawing/2014/main" id="{EA4C5CD4-4A91-DA4E-7F06-F556BEFEC1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4" y="1722"/>
                <a:ext cx="623" cy="361"/>
              </a:xfrm>
              <a:custGeom>
                <a:avLst/>
                <a:gdLst>
                  <a:gd name="T0" fmla="*/ 0 w 623"/>
                  <a:gd name="T1" fmla="*/ 0 h 524"/>
                  <a:gd name="T2" fmla="*/ 623 w 623"/>
                  <a:gd name="T3" fmla="*/ 0 h 524"/>
                  <a:gd name="T4" fmla="*/ 623 w 623"/>
                  <a:gd name="T5" fmla="*/ 1 h 524"/>
                  <a:gd name="T6" fmla="*/ 0 60000 65536"/>
                  <a:gd name="T7" fmla="*/ 0 60000 65536"/>
                  <a:gd name="T8" fmla="*/ 0 60000 65536"/>
                  <a:gd name="T9" fmla="*/ 0 w 623"/>
                  <a:gd name="T10" fmla="*/ 0 h 524"/>
                  <a:gd name="T11" fmla="*/ 623 w 623"/>
                  <a:gd name="T12" fmla="*/ 524 h 5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3" h="524">
                    <a:moveTo>
                      <a:pt x="0" y="0"/>
                    </a:moveTo>
                    <a:lnTo>
                      <a:pt x="623" y="0"/>
                    </a:lnTo>
                    <a:lnTo>
                      <a:pt x="623" y="524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9" name="Freeform 23">
                <a:extLst>
                  <a:ext uri="{FF2B5EF4-FFF2-40B4-BE49-F238E27FC236}">
                    <a16:creationId xmlns:a16="http://schemas.microsoft.com/office/drawing/2014/main" id="{72DA1141-6AF7-DFA3-E9DF-E6566F2DA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" y="2444"/>
                <a:ext cx="2361" cy="343"/>
              </a:xfrm>
              <a:custGeom>
                <a:avLst/>
                <a:gdLst>
                  <a:gd name="T0" fmla="*/ 0 w 2409"/>
                  <a:gd name="T1" fmla="*/ 0 h 343"/>
                  <a:gd name="T2" fmla="*/ 0 w 2409"/>
                  <a:gd name="T3" fmla="*/ 343 h 343"/>
                  <a:gd name="T4" fmla="*/ 445 w 2409"/>
                  <a:gd name="T5" fmla="*/ 343 h 343"/>
                  <a:gd name="T6" fmla="*/ 445 w 2409"/>
                  <a:gd name="T7" fmla="*/ 5 h 3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9"/>
                  <a:gd name="T13" fmla="*/ 0 h 343"/>
                  <a:gd name="T14" fmla="*/ 2409 w 2409"/>
                  <a:gd name="T15" fmla="*/ 343 h 3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9" h="343">
                    <a:moveTo>
                      <a:pt x="0" y="0"/>
                    </a:moveTo>
                    <a:lnTo>
                      <a:pt x="0" y="343"/>
                    </a:lnTo>
                    <a:lnTo>
                      <a:pt x="2409" y="343"/>
                    </a:lnTo>
                    <a:lnTo>
                      <a:pt x="2409" y="5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0" name="Line 24">
                <a:extLst>
                  <a:ext uri="{FF2B5EF4-FFF2-40B4-BE49-F238E27FC236}">
                    <a16:creationId xmlns:a16="http://schemas.microsoft.com/office/drawing/2014/main" id="{9859B129-A64C-D608-7864-55E4DAF13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9" y="2557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1" name="Line 25">
                <a:extLst>
                  <a:ext uri="{FF2B5EF4-FFF2-40B4-BE49-F238E27FC236}">
                    <a16:creationId xmlns:a16="http://schemas.microsoft.com/office/drawing/2014/main" id="{57D5BB40-CC20-DC10-552E-7F17DDD8D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0" y="2572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2" name="Line 26">
                <a:extLst>
                  <a:ext uri="{FF2B5EF4-FFF2-40B4-BE49-F238E27FC236}">
                    <a16:creationId xmlns:a16="http://schemas.microsoft.com/office/drawing/2014/main" id="{38CA364A-2B43-BCA9-A294-3DE2F54F00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4" y="2794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3" name="Oval 27">
                <a:extLst>
                  <a:ext uri="{FF2B5EF4-FFF2-40B4-BE49-F238E27FC236}">
                    <a16:creationId xmlns:a16="http://schemas.microsoft.com/office/drawing/2014/main" id="{91AA1318-0292-1A71-E856-87D168669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7" y="2772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4" name="Text Box 28">
                <a:extLst>
                  <a:ext uri="{FF2B5EF4-FFF2-40B4-BE49-F238E27FC236}">
                    <a16:creationId xmlns:a16="http://schemas.microsoft.com/office/drawing/2014/main" id="{CD677075-B563-3D28-B59E-7A10B87878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0" y="1443"/>
                <a:ext cx="431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altLang="ru-RU" sz="1400" b="0" dirty="0"/>
                  <a:t>да</a:t>
                </a:r>
              </a:p>
            </p:txBody>
          </p:sp>
          <p:sp>
            <p:nvSpPr>
              <p:cNvPr id="55" name="Text Box 29">
                <a:extLst>
                  <a:ext uri="{FF2B5EF4-FFF2-40B4-BE49-F238E27FC236}">
                    <a16:creationId xmlns:a16="http://schemas.microsoft.com/office/drawing/2014/main" id="{E7F153E4-A367-ECF2-7DA4-AA66354D83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0" y="1455"/>
                <a:ext cx="469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altLang="ru-RU" sz="1400" b="0" dirty="0"/>
                  <a:t>нет</a:t>
                </a:r>
              </a:p>
            </p:txBody>
          </p:sp>
          <p:sp>
            <p:nvSpPr>
              <p:cNvPr id="56" name="AutoShape 9">
                <a:extLst>
                  <a:ext uri="{FF2B5EF4-FFF2-40B4-BE49-F238E27FC236}">
                    <a16:creationId xmlns:a16="http://schemas.microsoft.com/office/drawing/2014/main" id="{7DD9C822-CDA4-2AC2-223B-3AC30CF0E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6" y="2990"/>
                <a:ext cx="1424" cy="336"/>
              </a:xfrm>
              <a:prstGeom prst="flowChartInputOutpu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2000" b="0" dirty="0"/>
                  <a:t>вывод </a:t>
                </a:r>
                <a:r>
                  <a:rPr lang="en-US" altLang="ru-RU" sz="2000" dirty="0">
                    <a:latin typeface="Courier New" panose="02070309020205020404" pitchFamily="49" charset="0"/>
                  </a:rPr>
                  <a:t>M</a:t>
                </a:r>
                <a:endParaRPr lang="ru-RU" altLang="ru-RU" sz="2000" dirty="0">
                  <a:latin typeface="Courier New" panose="02070309020205020404" pitchFamily="49" charset="0"/>
                </a:endParaRPr>
              </a:p>
            </p:txBody>
          </p:sp>
          <p:sp>
            <p:nvSpPr>
              <p:cNvPr id="42" name="AutoShape 16">
                <a:extLst>
                  <a:ext uri="{FF2B5EF4-FFF2-40B4-BE49-F238E27FC236}">
                    <a16:creationId xmlns:a16="http://schemas.microsoft.com/office/drawing/2014/main" id="{A13D78B6-4E7B-11CE-6B61-5CE07BF83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" y="1460"/>
                <a:ext cx="1295" cy="530"/>
              </a:xfrm>
              <a:prstGeom prst="flowChartDecision">
                <a:avLst/>
              </a:prstGeom>
              <a:solidFill>
                <a:srgbClr val="F08143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2000" dirty="0">
                    <a:latin typeface="Courier New" panose="02070309020205020404" pitchFamily="49" charset="0"/>
                  </a:rPr>
                  <a:t>a &gt; b?</a:t>
                </a:r>
                <a:endParaRPr lang="ru-RU" altLang="ru-RU" sz="2000" dirty="0">
                  <a:latin typeface="Courier New" panose="02070309020205020404" pitchFamily="49" charset="0"/>
                </a:endParaRPr>
              </a:p>
            </p:txBody>
          </p:sp>
        </p:grpSp>
        <p:sp>
          <p:nvSpPr>
            <p:cNvPr id="57" name="AutoShape 53">
              <a:extLst>
                <a:ext uri="{FF2B5EF4-FFF2-40B4-BE49-F238E27FC236}">
                  <a16:creationId xmlns:a16="http://schemas.microsoft.com/office/drawing/2014/main" id="{4F8152AB-BE41-87E9-2686-2D2823EC9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7272" y="2211386"/>
              <a:ext cx="1804989" cy="1358900"/>
            </a:xfrm>
            <a:prstGeom prst="wedgeRoundRectCallout">
              <a:avLst>
                <a:gd name="adj1" fmla="val -89918"/>
                <a:gd name="adj2" fmla="val 16948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400" b="0" dirty="0">
                  <a:latin typeface="Arial" charset="0"/>
                </a:rPr>
                <a:t>полная форма ветвления</a:t>
              </a:r>
            </a:p>
          </p:txBody>
        </p:sp>
        <p:sp>
          <p:nvSpPr>
            <p:cNvPr id="58" name="AutoShape 54">
              <a:extLst>
                <a:ext uri="{FF2B5EF4-FFF2-40B4-BE49-F238E27FC236}">
                  <a16:creationId xmlns:a16="http://schemas.microsoft.com/office/drawing/2014/main" id="{0651BD0A-82C1-273E-8019-83274209C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0425" y="1046163"/>
              <a:ext cx="1992313" cy="935037"/>
            </a:xfrm>
            <a:prstGeom prst="wedgeRoundRectCallout">
              <a:avLst>
                <a:gd name="adj1" fmla="val -101315"/>
                <a:gd name="adj2" fmla="val 136167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400" b="0" dirty="0">
                  <a:latin typeface="Arial" charset="0"/>
                </a:rPr>
                <a:t>блок «решение»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23983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730374" y="2008064"/>
            <a:ext cx="5012217" cy="45577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823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/>
              <a:t>Ветвление</a:t>
            </a:r>
            <a:endParaRPr lang="ru-RU" altLang="ru-RU" sz="3600" dirty="0">
              <a:latin typeface="Franklin Gothic Demi" panose="020B0703020102020204" pitchFamily="34" charset="0"/>
            </a:endParaRPr>
          </a:p>
        </p:txBody>
      </p:sp>
      <p:sp>
        <p:nvSpPr>
          <p:cNvPr id="2" name="Заголовок 15">
            <a:extLst>
              <a:ext uri="{FF2B5EF4-FFF2-40B4-BE49-F238E27FC236}">
                <a16:creationId xmlns:a16="http://schemas.microsoft.com/office/drawing/2014/main" id="{B6A83F1E-093C-810E-E7A5-F57268DDB8C5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2EC0C2-14F4-E8B1-D1C0-66ED7A7823D6}"/>
              </a:ext>
            </a:extLst>
          </p:cNvPr>
          <p:cNvSpPr/>
          <p:nvPr/>
        </p:nvSpPr>
        <p:spPr>
          <a:xfrm>
            <a:off x="6409260" y="2005160"/>
            <a:ext cx="5012217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>
              <a:spcBef>
                <a:spcPct val="50000"/>
              </a:spcBef>
            </a:pPr>
            <a:endParaRPr lang="ru-RU" altLang="ru-RU" sz="1800" b="0" dirty="0">
              <a:latin typeface="Franklin Gothic Demi" panose="020B07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F6D65-08DE-F3F0-A0A0-A236C37FE6CF}"/>
              </a:ext>
            </a:extLst>
          </p:cNvPr>
          <p:cNvSpPr txBox="1"/>
          <p:nvPr/>
        </p:nvSpPr>
        <p:spPr>
          <a:xfrm>
            <a:off x="845998" y="2167661"/>
            <a:ext cx="482344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ru-RU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если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условие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altLang="ru-RU" sz="18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en-US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то</a:t>
            </a:r>
          </a:p>
          <a:p>
            <a:r>
              <a:rPr lang="en-US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команда 1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ru-RU" altLang="ru-RU" sz="18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ru-RU" altLang="ru-RU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…</a:t>
            </a:r>
          </a:p>
          <a:p>
            <a:pPr eaLnBrk="1" hangingPunct="1"/>
            <a:r>
              <a:rPr lang="en-US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команда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N&gt;</a:t>
            </a:r>
            <a:endParaRPr lang="ru-RU" altLang="ru-RU" sz="18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ru-RU" altLang="ru-RU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иначе</a:t>
            </a:r>
          </a:p>
          <a:p>
            <a:r>
              <a:rPr lang="ru-RU" altLang="ru-RU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ru-RU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команда </a:t>
            </a:r>
            <a:r>
              <a:rPr lang="en-US" altLang="ru-RU" b="1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M&gt;</a:t>
            </a:r>
            <a:endParaRPr lang="ru-RU" altLang="ru-RU" sz="18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/>
            <a:r>
              <a:rPr lang="ru-RU" altLang="ru-RU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eaLnBrk="1" hangingPunct="1"/>
            <a:r>
              <a:rPr lang="ru-RU" altLang="ru-RU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все</a:t>
            </a:r>
            <a:endParaRPr lang="ru-RU" altLang="ru-RU" sz="1800" dirty="0"/>
          </a:p>
          <a:p>
            <a:pPr eaLnBrk="1" hangingPunct="1"/>
            <a:endParaRPr lang="ru-RU" altLang="ru-RU" b="0" dirty="0">
              <a:latin typeface="Franklin Gothic Demi" panose="020B0703020102020204" pitchFamily="34" charset="0"/>
            </a:endParaRPr>
          </a:p>
        </p:txBody>
      </p: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E2CC8ED5-9CFD-2732-A80B-431CCE69D378}"/>
              </a:ext>
            </a:extLst>
          </p:cNvPr>
          <p:cNvGrpSpPr/>
          <p:nvPr/>
        </p:nvGrpSpPr>
        <p:grpSpPr>
          <a:xfrm>
            <a:off x="6648422" y="2467070"/>
            <a:ext cx="4531264" cy="3459837"/>
            <a:chOff x="300038" y="1046163"/>
            <a:chExt cx="7120511" cy="4684712"/>
          </a:xfrm>
        </p:grpSpPr>
        <p:grpSp>
          <p:nvGrpSpPr>
            <p:cNvPr id="37" name="Group 30">
              <a:extLst>
                <a:ext uri="{FF2B5EF4-FFF2-40B4-BE49-F238E27FC236}">
                  <a16:creationId xmlns:a16="http://schemas.microsoft.com/office/drawing/2014/main" id="{998E59D8-D860-377D-F5D4-D84EFB51A6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038" y="1284288"/>
              <a:ext cx="5767388" cy="4148138"/>
              <a:chOff x="369" y="713"/>
              <a:chExt cx="3633" cy="2613"/>
            </a:xfrm>
          </p:grpSpPr>
          <p:sp>
            <p:nvSpPr>
              <p:cNvPr id="39" name="Rectangle 8">
                <a:extLst>
                  <a:ext uri="{FF2B5EF4-FFF2-40B4-BE49-F238E27FC236}">
                    <a16:creationId xmlns:a16="http://schemas.microsoft.com/office/drawing/2014/main" id="{3E90982D-4F5C-811B-9DB2-BEFFF67D5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" y="2011"/>
                <a:ext cx="1297" cy="518"/>
              </a:xfrm>
              <a:prstGeom prst="rec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ru-RU" sz="1200" b="1" dirty="0">
                  <a:solidFill>
                    <a:srgbClr val="464646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altLang="ru-RU" sz="1200" b="1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ru-RU" altLang="ru-RU" sz="1200" b="1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команда 1</a:t>
                </a:r>
                <a:r>
                  <a:rPr lang="en-US" altLang="ru-RU" sz="1200" b="1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</a:t>
                </a:r>
              </a:p>
              <a:p>
                <a:endParaRPr lang="ru-RU" altLang="ru-RU" sz="1200" b="1" dirty="0">
                  <a:solidFill>
                    <a:srgbClr val="464646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>
                  <a:lnSpc>
                    <a:spcPts val="50"/>
                  </a:lnSpc>
                </a:pPr>
                <a:r>
                  <a:rPr lang="ru-RU" altLang="ru-RU" sz="1200" b="1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</a:t>
                </a:r>
              </a:p>
              <a:p>
                <a:r>
                  <a:rPr lang="en-US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ru-RU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команда </a:t>
                </a:r>
                <a:r>
                  <a:rPr lang="en-US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N&gt;</a:t>
                </a:r>
                <a:endParaRPr lang="ru-RU" altLang="ru-RU" sz="1200" dirty="0">
                  <a:solidFill>
                    <a:srgbClr val="464646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ru-RU" altLang="ru-RU" sz="1200" b="1" dirty="0">
                  <a:solidFill>
                    <a:srgbClr val="464646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40" name="AutoShape 9">
                <a:extLst>
                  <a:ext uri="{FF2B5EF4-FFF2-40B4-BE49-F238E27FC236}">
                    <a16:creationId xmlns:a16="http://schemas.microsoft.com/office/drawing/2014/main" id="{AD9526D5-DEB1-42F1-BA90-A2D9D822E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5" y="713"/>
                <a:ext cx="1399" cy="279"/>
              </a:xfrm>
              <a:prstGeom prst="flowChartInputOutpu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900" b="0" dirty="0"/>
                  <a:t>…</a:t>
                </a:r>
                <a:endParaRPr lang="ru-RU" altLang="ru-RU" sz="1900" dirty="0">
                  <a:latin typeface="Courier New" panose="02070309020205020404" pitchFamily="49" charset="0"/>
                </a:endParaRPr>
              </a:p>
            </p:txBody>
          </p:sp>
          <p:sp>
            <p:nvSpPr>
              <p:cNvPr id="43" name="Line 17">
                <a:extLst>
                  <a:ext uri="{FF2B5EF4-FFF2-40B4-BE49-F238E27FC236}">
                    <a16:creationId xmlns:a16="http://schemas.microsoft.com/office/drawing/2014/main" id="{27C2D78B-493B-817C-EF66-AC1E69431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6" y="1102"/>
                <a:ext cx="6" cy="29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44" name="Rectangle 18">
                <a:extLst>
                  <a:ext uri="{FF2B5EF4-FFF2-40B4-BE49-F238E27FC236}">
                    <a16:creationId xmlns:a16="http://schemas.microsoft.com/office/drawing/2014/main" id="{A70A05DE-752C-B56C-9DD2-16C4FA08E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7" y="2083"/>
                <a:ext cx="1175" cy="370"/>
              </a:xfrm>
              <a:prstGeom prst="rect">
                <a:avLst/>
              </a:prstGeom>
              <a:solidFill>
                <a:srgbClr val="93E0DD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ru-RU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команда </a:t>
                </a:r>
                <a:r>
                  <a:rPr lang="en-US" altLang="ru-RU" sz="1200" dirty="0">
                    <a:solidFill>
                      <a:srgbClr val="464646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M&gt;</a:t>
                </a:r>
              </a:p>
            </p:txBody>
          </p:sp>
          <p:sp>
            <p:nvSpPr>
              <p:cNvPr id="47" name="Freeform 21">
                <a:extLst>
                  <a:ext uri="{FF2B5EF4-FFF2-40B4-BE49-F238E27FC236}">
                    <a16:creationId xmlns:a16="http://schemas.microsoft.com/office/drawing/2014/main" id="{8400CF03-FF80-C3BB-2A63-EBE0465A4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2" y="1722"/>
                <a:ext cx="623" cy="361"/>
              </a:xfrm>
              <a:custGeom>
                <a:avLst/>
                <a:gdLst>
                  <a:gd name="T0" fmla="*/ 0 w 623"/>
                  <a:gd name="T1" fmla="*/ 0 h 524"/>
                  <a:gd name="T2" fmla="*/ 623 w 623"/>
                  <a:gd name="T3" fmla="*/ 0 h 524"/>
                  <a:gd name="T4" fmla="*/ 623 w 623"/>
                  <a:gd name="T5" fmla="*/ 1 h 524"/>
                  <a:gd name="T6" fmla="*/ 0 60000 65536"/>
                  <a:gd name="T7" fmla="*/ 0 60000 65536"/>
                  <a:gd name="T8" fmla="*/ 0 60000 65536"/>
                  <a:gd name="T9" fmla="*/ 0 w 623"/>
                  <a:gd name="T10" fmla="*/ 0 h 524"/>
                  <a:gd name="T11" fmla="*/ 623 w 623"/>
                  <a:gd name="T12" fmla="*/ 524 h 5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3" h="524">
                    <a:moveTo>
                      <a:pt x="0" y="0"/>
                    </a:moveTo>
                    <a:lnTo>
                      <a:pt x="623" y="0"/>
                    </a:lnTo>
                    <a:lnTo>
                      <a:pt x="623" y="524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8" name="Freeform 22">
                <a:extLst>
                  <a:ext uri="{FF2B5EF4-FFF2-40B4-BE49-F238E27FC236}">
                    <a16:creationId xmlns:a16="http://schemas.microsoft.com/office/drawing/2014/main" id="{EA4C5CD4-4A91-DA4E-7F06-F556BEFEC1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54" y="1722"/>
                <a:ext cx="623" cy="361"/>
              </a:xfrm>
              <a:custGeom>
                <a:avLst/>
                <a:gdLst>
                  <a:gd name="T0" fmla="*/ 0 w 623"/>
                  <a:gd name="T1" fmla="*/ 0 h 524"/>
                  <a:gd name="T2" fmla="*/ 623 w 623"/>
                  <a:gd name="T3" fmla="*/ 0 h 524"/>
                  <a:gd name="T4" fmla="*/ 623 w 623"/>
                  <a:gd name="T5" fmla="*/ 1 h 524"/>
                  <a:gd name="T6" fmla="*/ 0 60000 65536"/>
                  <a:gd name="T7" fmla="*/ 0 60000 65536"/>
                  <a:gd name="T8" fmla="*/ 0 60000 65536"/>
                  <a:gd name="T9" fmla="*/ 0 w 623"/>
                  <a:gd name="T10" fmla="*/ 0 h 524"/>
                  <a:gd name="T11" fmla="*/ 623 w 623"/>
                  <a:gd name="T12" fmla="*/ 524 h 5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3" h="524">
                    <a:moveTo>
                      <a:pt x="0" y="0"/>
                    </a:moveTo>
                    <a:lnTo>
                      <a:pt x="623" y="0"/>
                    </a:lnTo>
                    <a:lnTo>
                      <a:pt x="623" y="524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9" name="Freeform 23">
                <a:extLst>
                  <a:ext uri="{FF2B5EF4-FFF2-40B4-BE49-F238E27FC236}">
                    <a16:creationId xmlns:a16="http://schemas.microsoft.com/office/drawing/2014/main" id="{72DA1141-6AF7-DFA3-E9DF-E6566F2DA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" y="2444"/>
                <a:ext cx="2361" cy="343"/>
              </a:xfrm>
              <a:custGeom>
                <a:avLst/>
                <a:gdLst>
                  <a:gd name="T0" fmla="*/ 0 w 2409"/>
                  <a:gd name="T1" fmla="*/ 0 h 343"/>
                  <a:gd name="T2" fmla="*/ 0 w 2409"/>
                  <a:gd name="T3" fmla="*/ 343 h 343"/>
                  <a:gd name="T4" fmla="*/ 445 w 2409"/>
                  <a:gd name="T5" fmla="*/ 343 h 343"/>
                  <a:gd name="T6" fmla="*/ 445 w 2409"/>
                  <a:gd name="T7" fmla="*/ 5 h 3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9"/>
                  <a:gd name="T13" fmla="*/ 0 h 343"/>
                  <a:gd name="T14" fmla="*/ 2409 w 2409"/>
                  <a:gd name="T15" fmla="*/ 343 h 3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9" h="343">
                    <a:moveTo>
                      <a:pt x="0" y="0"/>
                    </a:moveTo>
                    <a:lnTo>
                      <a:pt x="0" y="343"/>
                    </a:lnTo>
                    <a:lnTo>
                      <a:pt x="2409" y="343"/>
                    </a:lnTo>
                    <a:lnTo>
                      <a:pt x="2409" y="5"/>
                    </a:ln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0" name="Line 24">
                <a:extLst>
                  <a:ext uri="{FF2B5EF4-FFF2-40B4-BE49-F238E27FC236}">
                    <a16:creationId xmlns:a16="http://schemas.microsoft.com/office/drawing/2014/main" id="{9859B129-A64C-D608-7864-55E4DAF13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9" y="2557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1" name="Line 25">
                <a:extLst>
                  <a:ext uri="{FF2B5EF4-FFF2-40B4-BE49-F238E27FC236}">
                    <a16:creationId xmlns:a16="http://schemas.microsoft.com/office/drawing/2014/main" id="{57D5BB40-CC20-DC10-552E-7F17DDD8D2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0" y="2572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2" name="Line 26">
                <a:extLst>
                  <a:ext uri="{FF2B5EF4-FFF2-40B4-BE49-F238E27FC236}">
                    <a16:creationId xmlns:a16="http://schemas.microsoft.com/office/drawing/2014/main" id="{38CA364A-2B43-BCA9-A294-3DE2F54F00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4" y="2794"/>
                <a:ext cx="0" cy="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53" name="Oval 27">
                <a:extLst>
                  <a:ext uri="{FF2B5EF4-FFF2-40B4-BE49-F238E27FC236}">
                    <a16:creationId xmlns:a16="http://schemas.microsoft.com/office/drawing/2014/main" id="{91AA1318-0292-1A71-E856-87D168669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7" y="2772"/>
                <a:ext cx="34" cy="3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4" name="Text Box 28">
                <a:extLst>
                  <a:ext uri="{FF2B5EF4-FFF2-40B4-BE49-F238E27FC236}">
                    <a16:creationId xmlns:a16="http://schemas.microsoft.com/office/drawing/2014/main" id="{CD677075-B563-3D28-B59E-7A10B87878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0" y="1443"/>
                <a:ext cx="431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altLang="ru-RU" sz="1400" b="0" dirty="0"/>
                  <a:t>да</a:t>
                </a:r>
              </a:p>
            </p:txBody>
          </p:sp>
          <p:sp>
            <p:nvSpPr>
              <p:cNvPr id="55" name="Text Box 29">
                <a:extLst>
                  <a:ext uri="{FF2B5EF4-FFF2-40B4-BE49-F238E27FC236}">
                    <a16:creationId xmlns:a16="http://schemas.microsoft.com/office/drawing/2014/main" id="{E7F153E4-A367-ECF2-7DA4-AA66354D83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80" y="1455"/>
                <a:ext cx="469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altLang="ru-RU" sz="1400" b="0" dirty="0"/>
                  <a:t>нет</a:t>
                </a:r>
              </a:p>
            </p:txBody>
          </p:sp>
          <p:sp>
            <p:nvSpPr>
              <p:cNvPr id="56" name="AutoShape 9">
                <a:extLst>
                  <a:ext uri="{FF2B5EF4-FFF2-40B4-BE49-F238E27FC236}">
                    <a16:creationId xmlns:a16="http://schemas.microsoft.com/office/drawing/2014/main" id="{7DD9C822-CDA4-2AC2-223B-3AC30CF0E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6" y="2990"/>
                <a:ext cx="1424" cy="336"/>
              </a:xfrm>
              <a:prstGeom prst="flowChartInputOutput">
                <a:avLst/>
              </a:prstGeom>
              <a:noFill/>
              <a:ln w="12700">
                <a:noFill/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2000" b="0" dirty="0"/>
                  <a:t>…</a:t>
                </a:r>
                <a:endParaRPr lang="ru-RU" altLang="ru-RU" sz="2000" dirty="0">
                  <a:latin typeface="Courier New" panose="02070309020205020404" pitchFamily="49" charset="0"/>
                </a:endParaRPr>
              </a:p>
            </p:txBody>
          </p:sp>
          <p:sp>
            <p:nvSpPr>
              <p:cNvPr id="42" name="AutoShape 16">
                <a:extLst>
                  <a:ext uri="{FF2B5EF4-FFF2-40B4-BE49-F238E27FC236}">
                    <a16:creationId xmlns:a16="http://schemas.microsoft.com/office/drawing/2014/main" id="{A13D78B6-4E7B-11CE-6B61-5CE07BF83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1" y="1392"/>
                <a:ext cx="1489" cy="655"/>
              </a:xfrm>
              <a:prstGeom prst="flowChartDecision">
                <a:avLst/>
              </a:prstGeom>
              <a:solidFill>
                <a:srgbClr val="F08143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90000" tIns="46800" rIns="90000" bIns="46800" anchor="ctr"/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2000" dirty="0">
                    <a:latin typeface="Courier New" panose="02070309020205020404" pitchFamily="49" charset="0"/>
                  </a:rPr>
                  <a:t>&lt;</a:t>
                </a:r>
                <a:r>
                  <a:rPr lang="ru-RU" altLang="ru-RU" sz="2000" dirty="0">
                    <a:latin typeface="Courier New" panose="02070309020205020404" pitchFamily="49" charset="0"/>
                  </a:rPr>
                  <a:t>условие</a:t>
                </a:r>
                <a:r>
                  <a:rPr lang="en-US" altLang="ru-RU" sz="2000" dirty="0">
                    <a:latin typeface="Courier New" panose="02070309020205020404" pitchFamily="49" charset="0"/>
                  </a:rPr>
                  <a:t>&gt;</a:t>
                </a:r>
                <a:endParaRPr lang="ru-RU" altLang="ru-RU" sz="2000" dirty="0">
                  <a:latin typeface="Courier New" panose="02070309020205020404" pitchFamily="49" charset="0"/>
                </a:endParaRPr>
              </a:p>
            </p:txBody>
          </p:sp>
        </p:grpSp>
        <p:sp>
          <p:nvSpPr>
            <p:cNvPr id="57" name="AutoShape 53">
              <a:extLst>
                <a:ext uri="{FF2B5EF4-FFF2-40B4-BE49-F238E27FC236}">
                  <a16:creationId xmlns:a16="http://schemas.microsoft.com/office/drawing/2014/main" id="{4F8152AB-BE41-87E9-2686-2D2823EC9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560" y="4371975"/>
              <a:ext cx="1804989" cy="1358900"/>
            </a:xfrm>
            <a:prstGeom prst="wedgeRoundRectCallout">
              <a:avLst>
                <a:gd name="adj1" fmla="val -161403"/>
                <a:gd name="adj2" fmla="val -62077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400" b="0" dirty="0">
                  <a:latin typeface="Arial" charset="0"/>
                </a:rPr>
                <a:t>полная форма ветвления</a:t>
              </a:r>
            </a:p>
          </p:txBody>
        </p:sp>
        <p:sp>
          <p:nvSpPr>
            <p:cNvPr id="58" name="AutoShape 54">
              <a:extLst>
                <a:ext uri="{FF2B5EF4-FFF2-40B4-BE49-F238E27FC236}">
                  <a16:creationId xmlns:a16="http://schemas.microsoft.com/office/drawing/2014/main" id="{0651BD0A-82C1-273E-8019-83274209C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0425" y="1046163"/>
              <a:ext cx="1992313" cy="935037"/>
            </a:xfrm>
            <a:prstGeom prst="wedgeRoundRectCallout">
              <a:avLst>
                <a:gd name="adj1" fmla="val -101315"/>
                <a:gd name="adj2" fmla="val 136167"/>
                <a:gd name="adj3" fmla="val 16667"/>
              </a:avLst>
            </a:prstGeom>
            <a:solidFill>
              <a:srgbClr val="93E0DD"/>
            </a:solidFill>
            <a:ln w="12700">
              <a:noFill/>
              <a:miter lim="800000"/>
              <a:headEnd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 anchor="ctr"/>
            <a:lstStyle/>
            <a:p>
              <a:pPr algn="ctr">
                <a:defRPr/>
              </a:pPr>
              <a:r>
                <a:rPr lang="ru-RU" sz="1400" b="0" dirty="0">
                  <a:latin typeface="Arial" charset="0"/>
                </a:rPr>
                <a:t>блок «решение»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056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391887" y="1920240"/>
            <a:ext cx="10641873" cy="48129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391886" y="484607"/>
            <a:ext cx="7955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dirty="0">
                <a:latin typeface="Franklin Gothic Demi" panose="020B0703020102020204" pitchFamily="34" charset="0"/>
              </a:rPr>
              <a:t>Сложные условия</a:t>
            </a:r>
            <a:endParaRPr lang="ru-RU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1CD6769C-8E6B-C67C-A0AD-AF370FF62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967" y="1910455"/>
            <a:ext cx="10641872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6213" indent="-176213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28650" indent="-26828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eaLnBrk="1" hangingPunct="1"/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Простые условия (отношения) - 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&lt;, &lt;=, &gt;, &gt;=, =,&lt;&gt;</a:t>
            </a:r>
          </a:p>
          <a:p>
            <a:pPr marL="0" eaLnBrk="1" hangingPunct="1"/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Сложное условие 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– это условие, состоящее из нескольких простых условий, связанных с помощью </a:t>
            </a:r>
            <a:r>
              <a:rPr lang="ru-RU" altLang="ru-RU" sz="2400" dirty="0">
                <a:latin typeface="Franklin Gothic Demi" panose="020B0703020102020204" pitchFamily="34" charset="0"/>
              </a:rPr>
              <a:t>логических операций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:</a:t>
            </a: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И</a:t>
            </a:r>
            <a:r>
              <a:rPr lang="en-US" altLang="ru-RU" sz="2400" b="0" dirty="0">
                <a:latin typeface="Franklin Gothic Demi" panose="020B0703020102020204" pitchFamily="34" charset="0"/>
              </a:rPr>
              <a:t> – 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одновременное выполнение условий </a:t>
            </a:r>
            <a:r>
              <a:rPr lang="en-US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x &gt;= 25 </a:t>
            </a: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  <a:cs typeface="Courier New" panose="02070309020205020404" pitchFamily="49" charset="0"/>
              </a:rPr>
              <a:t>И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 </a:t>
            </a:r>
            <a:r>
              <a:rPr lang="en-US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x &lt;= 40</a:t>
            </a: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ИЛИ</a:t>
            </a:r>
            <a:r>
              <a:rPr lang="en-US" altLang="ru-RU" sz="2400" b="0" dirty="0">
                <a:latin typeface="Franklin Gothic Demi" panose="020B0703020102020204" pitchFamily="34" charset="0"/>
              </a:rPr>
              <a:t> –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 выполнение хотя бы одного из условий </a:t>
            </a:r>
          </a:p>
          <a:p>
            <a:pPr marL="0" lvl="1" eaLnBrk="1" hangingPunct="1"/>
            <a:r>
              <a:rPr lang="en-US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x &lt;= 25 </a:t>
            </a: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  <a:cs typeface="Courier New" panose="02070309020205020404" pitchFamily="49" charset="0"/>
              </a:rPr>
              <a:t>ИЛИ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 </a:t>
            </a:r>
            <a:r>
              <a:rPr lang="en-US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x &gt;= 40</a:t>
            </a: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НЕ</a:t>
            </a:r>
            <a:r>
              <a:rPr lang="en-US" altLang="ru-RU" sz="2400" b="0" dirty="0">
                <a:latin typeface="Franklin Gothic Demi" panose="020B0703020102020204" pitchFamily="34" charset="0"/>
              </a:rPr>
              <a:t> –</a:t>
            </a:r>
            <a:r>
              <a:rPr lang="ru-RU" altLang="ru-RU" sz="2400" b="0" dirty="0">
                <a:latin typeface="Franklin Gothic Demi" panose="020B0703020102020204" pitchFamily="34" charset="0"/>
              </a:rPr>
              <a:t> отрицание, обратное условие </a:t>
            </a:r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  <a:cs typeface="Courier New" panose="02070309020205020404" pitchFamily="49" charset="0"/>
              </a:rPr>
              <a:t>НЕ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 (</a:t>
            </a:r>
            <a:r>
              <a:rPr lang="en-US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x &gt; 25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</a:rPr>
              <a:t>)</a:t>
            </a:r>
            <a:r>
              <a:rPr lang="ru-RU" altLang="ru-RU" sz="2400" dirty="0">
                <a:latin typeface="Franklin Gothic Demi" panose="020B07030201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</a:t>
            </a:r>
          </a:p>
          <a:p>
            <a:pPr marL="0" eaLnBrk="1" hangingPunct="1"/>
            <a:r>
              <a:rPr lang="ru-RU" alt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Приоритет операций</a:t>
            </a:r>
          </a:p>
          <a:p>
            <a:pPr marL="0" lvl="1" eaLnBrk="1" hangingPunct="1">
              <a:buFontTx/>
              <a:buChar char="•"/>
            </a:pPr>
            <a:r>
              <a:rPr lang="ru-RU" altLang="ru-RU" sz="2400" b="0" dirty="0">
                <a:latin typeface="Franklin Gothic Demi" panose="020B0703020102020204" pitchFamily="34" charset="0"/>
              </a:rPr>
              <a:t>выражения в скобках</a:t>
            </a: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latin typeface="Franklin Gothic Demi" panose="020B0703020102020204" pitchFamily="34" charset="0"/>
              </a:rPr>
              <a:t>НЕ</a:t>
            </a:r>
            <a:endParaRPr lang="en-US" altLang="ru-RU" sz="2400" dirty="0">
              <a:latin typeface="Franklin Gothic Demi" panose="020B0703020102020204" pitchFamily="34" charset="0"/>
            </a:endParaRPr>
          </a:p>
          <a:p>
            <a:pPr marL="0" lvl="1" eaLnBrk="1" hangingPunct="1">
              <a:buFontTx/>
              <a:buChar char="•"/>
            </a:pPr>
            <a:r>
              <a:rPr lang="en-US" altLang="ru-RU" sz="2400" dirty="0">
                <a:latin typeface="Franklin Gothic Demi" panose="020B0703020102020204" pitchFamily="34" charset="0"/>
              </a:rPr>
              <a:t>&lt;, &lt;=, &gt;, &gt;=, =, &lt;&gt; </a:t>
            </a:r>
            <a:endParaRPr lang="ru-RU" altLang="ru-RU" sz="2400" dirty="0">
              <a:latin typeface="Franklin Gothic Demi" panose="020B0703020102020204" pitchFamily="34" charset="0"/>
            </a:endParaRP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latin typeface="Franklin Gothic Demi" panose="020B0703020102020204" pitchFamily="34" charset="0"/>
              </a:rPr>
              <a:t>И</a:t>
            </a:r>
            <a:endParaRPr lang="en-US" altLang="ru-RU" sz="2400" dirty="0">
              <a:latin typeface="Franklin Gothic Demi" panose="020B0703020102020204" pitchFamily="34" charset="0"/>
            </a:endParaRPr>
          </a:p>
          <a:p>
            <a:pPr marL="0" lvl="1" eaLnBrk="1" hangingPunct="1">
              <a:buFontTx/>
              <a:buChar char="•"/>
            </a:pPr>
            <a:r>
              <a:rPr lang="ru-RU" altLang="ru-RU" sz="2400" dirty="0">
                <a:latin typeface="Franklin Gothic Demi" panose="020B0703020102020204" pitchFamily="34" charset="0"/>
              </a:rPr>
              <a:t>ИЛИ</a:t>
            </a:r>
            <a:endParaRPr lang="en-US" altLang="ru-RU" sz="26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EC2E6C0-D4C6-C38F-24C5-3BC8FDCB2AF6}"/>
              </a:ext>
            </a:extLst>
          </p:cNvPr>
          <p:cNvSpPr/>
          <p:nvPr/>
        </p:nvSpPr>
        <p:spPr>
          <a:xfrm>
            <a:off x="7584524" y="4078650"/>
            <a:ext cx="1779148" cy="492443"/>
          </a:xfrm>
          <a:prstGeom prst="rect">
            <a:avLst/>
          </a:prstGeom>
          <a:solidFill>
            <a:srgbClr val="93E0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2600" dirty="0">
                <a:latin typeface="Courier New" pitchFamily="49" charset="0"/>
                <a:cs typeface="Courier New" pitchFamily="49" charset="0"/>
              </a:rPr>
              <a:t>x &lt;= 25</a:t>
            </a:r>
            <a:endParaRPr lang="ru-RU" sz="2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41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613520" y="2068297"/>
            <a:ext cx="10641873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669688" y="2068297"/>
            <a:ext cx="10585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Цикл – </a:t>
            </a:r>
            <a:r>
              <a:rPr lang="ru-RU" sz="2400" dirty="0">
                <a:latin typeface="Franklin Gothic Demi" panose="020B0703020102020204" pitchFamily="34" charset="0"/>
              </a:rPr>
              <a:t>это многократное выполнение одинаковых действий.</a:t>
            </a:r>
          </a:p>
          <a:p>
            <a:pPr marL="342900" algn="ctr"/>
            <a:endParaRPr lang="ru-RU" sz="2400" dirty="0">
              <a:solidFill>
                <a:srgbClr val="00C4BA"/>
              </a:solidFill>
              <a:latin typeface="Franklin Gothic Demi" panose="020B0703020102020204" pitchFamily="34" charset="0"/>
            </a:endParaRPr>
          </a:p>
          <a:p>
            <a:pPr marL="342900" algn="ctr"/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Цикл с известным числом шагов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D0B8C157-DE0A-29CE-5880-4F91833F7255}"/>
              </a:ext>
            </a:extLst>
          </p:cNvPr>
          <p:cNvGrpSpPr/>
          <p:nvPr/>
        </p:nvGrpSpPr>
        <p:grpSpPr>
          <a:xfrm>
            <a:off x="639098" y="3521963"/>
            <a:ext cx="5530497" cy="2677656"/>
            <a:chOff x="1887141" y="919163"/>
            <a:chExt cx="5530497" cy="2677656"/>
          </a:xfrm>
        </p:grpSpPr>
        <p:sp>
          <p:nvSpPr>
            <p:cNvPr id="38" name="Text Box 10">
              <a:extLst>
                <a:ext uri="{FF2B5EF4-FFF2-40B4-BE49-F238E27FC236}">
                  <a16:creationId xmlns:a16="http://schemas.microsoft.com/office/drawing/2014/main" id="{38D9609B-6A27-4168-3A1E-9D6920AED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852" y="919163"/>
              <a:ext cx="4148786" cy="267765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алг </a:t>
              </a:r>
              <a:r>
                <a:rPr lang="en-US" sz="2000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sz="2000" dirty="0">
                  <a:solidFill>
                    <a:srgbClr val="00C4BA"/>
                  </a:solidFill>
                  <a:latin typeface="Courier New" pitchFamily="49" charset="0"/>
                </a:rPr>
                <a:t>название алгоритма</a:t>
              </a:r>
              <a:r>
                <a:rPr lang="en-US" sz="2000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  <a:endParaRPr lang="ru-RU" sz="2000" dirty="0">
                <a:solidFill>
                  <a:srgbClr val="00C4BA"/>
                </a:solidFill>
                <a:latin typeface="Courier New" pitchFamily="49" charset="0"/>
              </a:endParaRPr>
            </a:p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нач</a:t>
              </a:r>
            </a:p>
            <a:p>
              <a:pPr marL="176213" indent="-176213">
                <a:defRPr/>
              </a:pPr>
              <a:r>
                <a:rPr lang="en-US" sz="2800" dirty="0">
                  <a:latin typeface="Courier New" pitchFamily="49" charset="0"/>
                </a:rPr>
                <a:t>  </a:t>
              </a:r>
              <a:r>
                <a:rPr lang="ru-RU" sz="2800" dirty="0">
                  <a:latin typeface="Courier New" pitchFamily="49" charset="0"/>
                </a:rPr>
                <a:t>нц </a:t>
              </a:r>
              <a:r>
                <a:rPr lang="en-US" sz="2800" dirty="0">
                  <a:solidFill>
                    <a:srgbClr val="0095FF"/>
                  </a:solidFill>
                  <a:latin typeface="Courier New" pitchFamily="49" charset="0"/>
                </a:rPr>
                <a:t>N</a:t>
              </a:r>
              <a:r>
                <a:rPr lang="ru-RU" sz="2800" dirty="0">
                  <a:latin typeface="Courier New" pitchFamily="49" charset="0"/>
                </a:rPr>
                <a:t> раз</a:t>
              </a:r>
              <a:endParaRPr lang="en-US" sz="2800" dirty="0">
                <a:latin typeface="Courier New" pitchFamily="49" charset="0"/>
              </a:endParaRPr>
            </a:p>
            <a:p>
              <a:pPr marL="176213" indent="-176213">
                <a:defRPr/>
              </a:pPr>
              <a:endParaRPr lang="en-US" sz="2800" dirty="0">
                <a:latin typeface="Courier New" pitchFamily="49" charset="0"/>
              </a:endParaRPr>
            </a:p>
            <a:p>
              <a:pPr marL="176213" indent="271463">
                <a:defRPr/>
              </a:pPr>
              <a:r>
                <a:rPr lang="ru-RU" sz="2800" dirty="0">
                  <a:latin typeface="Courier New" pitchFamily="49" charset="0"/>
                </a:rPr>
                <a:t>кц</a:t>
              </a:r>
            </a:p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кон</a:t>
              </a:r>
              <a:endParaRPr lang="da-DK" sz="2800" dirty="0">
                <a:latin typeface="Courier New" pitchFamily="49" charset="0"/>
              </a:endParaRPr>
            </a:p>
          </p:txBody>
        </p:sp>
        <p:sp>
          <p:nvSpPr>
            <p:cNvPr id="39" name="Скругленная прямоугольная выноска 44">
              <a:extLst>
                <a:ext uri="{FF2B5EF4-FFF2-40B4-BE49-F238E27FC236}">
                  <a16:creationId xmlns:a16="http://schemas.microsoft.com/office/drawing/2014/main" id="{518A01D4-E49E-4CBE-EB81-999FB871448A}"/>
                </a:ext>
              </a:extLst>
            </p:cNvPr>
            <p:cNvSpPr/>
            <p:nvPr/>
          </p:nvSpPr>
          <p:spPr bwMode="auto">
            <a:xfrm>
              <a:off x="1928417" y="2655888"/>
              <a:ext cx="1177781" cy="574675"/>
            </a:xfrm>
            <a:prstGeom prst="wedgeRoundRectCallout">
              <a:avLst>
                <a:gd name="adj1" fmla="val 73815"/>
                <a:gd name="adj2" fmla="val -9477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b="0" dirty="0">
                  <a:latin typeface="Arial" charset="0"/>
                </a:rPr>
                <a:t>конец цикла</a:t>
              </a:r>
            </a:p>
          </p:txBody>
        </p:sp>
        <p:sp>
          <p:nvSpPr>
            <p:cNvPr id="40" name="Скругленная прямоугольная выноска 45">
              <a:extLst>
                <a:ext uri="{FF2B5EF4-FFF2-40B4-BE49-F238E27FC236}">
                  <a16:creationId xmlns:a16="http://schemas.microsoft.com/office/drawing/2014/main" id="{1440DD53-EEDC-FAC5-486B-D1880834A3F4}"/>
                </a:ext>
              </a:extLst>
            </p:cNvPr>
            <p:cNvSpPr/>
            <p:nvPr/>
          </p:nvSpPr>
          <p:spPr bwMode="auto">
            <a:xfrm>
              <a:off x="1887141" y="1531939"/>
              <a:ext cx="1177781" cy="633528"/>
            </a:xfrm>
            <a:prstGeom prst="wedgeRoundRectCallout">
              <a:avLst>
                <a:gd name="adj1" fmla="val 75712"/>
                <a:gd name="adj2" fmla="val 34454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b="0" dirty="0">
                  <a:latin typeface="Arial" charset="0"/>
                </a:rPr>
                <a:t>начало цикла</a:t>
              </a:r>
            </a:p>
          </p:txBody>
        </p:sp>
        <p:sp>
          <p:nvSpPr>
            <p:cNvPr id="41" name="Прямоугольник 47">
              <a:extLst>
                <a:ext uri="{FF2B5EF4-FFF2-40B4-BE49-F238E27FC236}">
                  <a16:creationId xmlns:a16="http://schemas.microsoft.com/office/drawing/2014/main" id="{09C5CCDA-48F2-2C50-E926-A66CE090B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436" y="2231826"/>
              <a:ext cx="2434721" cy="4616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206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altLang="ru-RU" sz="2400" dirty="0">
                  <a:solidFill>
                    <a:srgbClr val="00C4BA"/>
                  </a:solidFill>
                  <a:latin typeface="Courier New" pitchFamily="49" charset="0"/>
                </a:rPr>
                <a:t>тело цикла</a:t>
              </a:r>
              <a:r>
                <a:rPr lang="en-US" altLang="ru-RU" sz="2400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  <a:endParaRPr lang="ru-RU" altLang="ru-RU" sz="2400" dirty="0">
                <a:solidFill>
                  <a:srgbClr val="00C4BA"/>
                </a:solidFill>
                <a:latin typeface="Courier New" pitchFamily="49" charset="0"/>
              </a:endParaRPr>
            </a:p>
          </p:txBody>
        </p:sp>
      </p:grp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id="{1227C30A-64CB-84E6-65C0-2863E4EC7A36}"/>
              </a:ext>
            </a:extLst>
          </p:cNvPr>
          <p:cNvGrpSpPr/>
          <p:nvPr/>
        </p:nvGrpSpPr>
        <p:grpSpPr>
          <a:xfrm>
            <a:off x="7307786" y="3298806"/>
            <a:ext cx="3788235" cy="2096740"/>
            <a:chOff x="2676525" y="1314450"/>
            <a:chExt cx="5153025" cy="2790825"/>
          </a:xfrm>
        </p:grpSpPr>
        <p:sp>
          <p:nvSpPr>
            <p:cNvPr id="45" name="Блок-схема: процесс 44">
              <a:extLst>
                <a:ext uri="{FF2B5EF4-FFF2-40B4-BE49-F238E27FC236}">
                  <a16:creationId xmlns:a16="http://schemas.microsoft.com/office/drawing/2014/main" id="{4AFE41D0-4CC7-870C-0A31-4BB2CFEB274C}"/>
                </a:ext>
              </a:extLst>
            </p:cNvPr>
            <p:cNvSpPr/>
            <p:nvPr/>
          </p:nvSpPr>
          <p:spPr bwMode="auto">
            <a:xfrm>
              <a:off x="2676525" y="3389312"/>
              <a:ext cx="3209925" cy="700531"/>
            </a:xfrm>
            <a:prstGeom prst="flowChartProcess">
              <a:avLst/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>
                <a:spcBef>
                  <a:spcPts val="3000"/>
                </a:spcBef>
                <a:defRPr/>
              </a:pPr>
              <a:r>
                <a:rPr lang="ru-RU" dirty="0">
                  <a:latin typeface="Arial" charset="0"/>
                </a:rPr>
                <a:t>       Тело цикла</a:t>
              </a:r>
              <a:endParaRPr lang="ru-RU" b="0" dirty="0">
                <a:latin typeface="Arial" charset="0"/>
              </a:endParaRPr>
            </a:p>
          </p:txBody>
        </p:sp>
        <p:sp>
          <p:nvSpPr>
            <p:cNvPr id="46" name="Блок-схема: знак завершения 17">
              <a:extLst>
                <a:ext uri="{FF2B5EF4-FFF2-40B4-BE49-F238E27FC236}">
                  <a16:creationId xmlns:a16="http://schemas.microsoft.com/office/drawing/2014/main" id="{E23855BE-DCE6-3DC3-0ACA-391A25EA9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175" y="1314450"/>
              <a:ext cx="1393825" cy="390525"/>
            </a:xfrm>
            <a:prstGeom prst="flowChartTerminator">
              <a:avLst/>
            </a:prstGeom>
            <a:solidFill>
              <a:srgbClr val="93E0DD"/>
            </a:solidFill>
            <a:ln w="12700" algn="ctr">
              <a:noFill/>
              <a:round/>
              <a:headEnd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/>
            <a:lstStyle/>
            <a:p>
              <a:pPr algn="ctr">
                <a:defRPr/>
              </a:pPr>
              <a:r>
                <a:rPr lang="ru-RU" b="0" dirty="0">
                  <a:latin typeface="Arial" charset="0"/>
                </a:rPr>
                <a:t>начало</a:t>
              </a:r>
            </a:p>
          </p:txBody>
        </p:sp>
        <p:sp>
          <p:nvSpPr>
            <p:cNvPr id="47" name="Блок-схема: знак завершения 18">
              <a:extLst>
                <a:ext uri="{FF2B5EF4-FFF2-40B4-BE49-F238E27FC236}">
                  <a16:creationId xmlns:a16="http://schemas.microsoft.com/office/drawing/2014/main" id="{0576310A-3DE5-ACBD-13DB-BB66518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5725" y="2430463"/>
              <a:ext cx="1393825" cy="390525"/>
            </a:xfrm>
            <a:prstGeom prst="flowChartTerminator">
              <a:avLst/>
            </a:prstGeom>
            <a:solidFill>
              <a:srgbClr val="93E0DD"/>
            </a:solidFill>
            <a:ln w="12700" algn="ctr">
              <a:noFill/>
              <a:round/>
              <a:headEnd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/>
            <a:lstStyle/>
            <a:p>
              <a:pPr algn="ctr">
                <a:defRPr/>
              </a:pPr>
              <a:r>
                <a:rPr lang="ru-RU" b="0">
                  <a:latin typeface="Arial" charset="0"/>
                </a:rPr>
                <a:t>конец</a:t>
              </a:r>
            </a:p>
          </p:txBody>
        </p:sp>
        <p:cxnSp>
          <p:nvCxnSpPr>
            <p:cNvPr id="48" name="Прямая со стрелкой 28">
              <a:extLst>
                <a:ext uri="{FF2B5EF4-FFF2-40B4-BE49-F238E27FC236}">
                  <a16:creationId xmlns:a16="http://schemas.microsoft.com/office/drawing/2014/main" id="{37477F6F-F706-571A-CA8F-A8F056028E4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2888457" y="2717006"/>
              <a:ext cx="1479550" cy="1296987"/>
            </a:xfrm>
            <a:prstGeom prst="bentConnector4">
              <a:avLst>
                <a:gd name="adj1" fmla="val -44398"/>
                <a:gd name="adj2" fmla="val 17038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Прямая со стрелкой 31">
              <a:extLst>
                <a:ext uri="{FF2B5EF4-FFF2-40B4-BE49-F238E27FC236}">
                  <a16:creationId xmlns:a16="http://schemas.microsoft.com/office/drawing/2014/main" id="{8FB5FE74-9CC4-66D0-6C1A-91A551A7A955}"/>
                </a:ext>
              </a:extLst>
            </p:cNvPr>
            <p:cNvCxnSpPr>
              <a:cxnSpLocks noChangeShapeType="1"/>
              <a:stCxn id="46" idx="2"/>
            </p:cNvCxnSpPr>
            <p:nvPr/>
          </p:nvCxnSpPr>
          <p:spPr bwMode="auto">
            <a:xfrm rot="5400000">
              <a:off x="4021931" y="1939132"/>
              <a:ext cx="468313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Прямая со стрелкой 52">
              <a:extLst>
                <a:ext uri="{FF2B5EF4-FFF2-40B4-BE49-F238E27FC236}">
                  <a16:creationId xmlns:a16="http://schemas.microsoft.com/office/drawing/2014/main" id="{F8617F18-D871-A30A-54E7-B0AAB66DBB0C}"/>
                </a:ext>
              </a:extLst>
            </p:cNvPr>
            <p:cNvCxnSpPr>
              <a:cxnSpLocks noChangeShapeType="1"/>
              <a:endCxn id="47" idx="1"/>
            </p:cNvCxnSpPr>
            <p:nvPr/>
          </p:nvCxnSpPr>
          <p:spPr bwMode="auto">
            <a:xfrm>
              <a:off x="5532438" y="2625725"/>
              <a:ext cx="903287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Прямая со стрелкой 53">
              <a:extLst>
                <a:ext uri="{FF2B5EF4-FFF2-40B4-BE49-F238E27FC236}">
                  <a16:creationId xmlns:a16="http://schemas.microsoft.com/office/drawing/2014/main" id="{6F7F385E-33F6-B18E-495D-6983C008F7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021138" y="3311525"/>
              <a:ext cx="468312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Блок-схема: процесс 63">
              <a:extLst>
                <a:ext uri="{FF2B5EF4-FFF2-40B4-BE49-F238E27FC236}">
                  <a16:creationId xmlns:a16="http://schemas.microsoft.com/office/drawing/2014/main" id="{784D91E9-2F77-22D1-CF8D-DADBCEE4C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375" y="2224088"/>
              <a:ext cx="768349" cy="406400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b="0" dirty="0"/>
                <a:t>да</a:t>
              </a:r>
            </a:p>
          </p:txBody>
        </p:sp>
        <p:sp>
          <p:nvSpPr>
            <p:cNvPr id="53" name="Блок-схема: процесс 64">
              <a:extLst>
                <a:ext uri="{FF2B5EF4-FFF2-40B4-BE49-F238E27FC236}">
                  <a16:creationId xmlns:a16="http://schemas.microsoft.com/office/drawing/2014/main" id="{E0B64DFA-CC71-0E29-A366-3F3C7E75D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721" y="2946396"/>
              <a:ext cx="877904" cy="457732"/>
            </a:xfrm>
            <a:prstGeom prst="flowChart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ru-RU" altLang="ru-RU" b="0" dirty="0"/>
                <a:t>нет</a:t>
              </a:r>
            </a:p>
          </p:txBody>
        </p:sp>
        <p:grpSp>
          <p:nvGrpSpPr>
            <p:cNvPr id="55" name="Группа 29">
              <a:extLst>
                <a:ext uri="{FF2B5EF4-FFF2-40B4-BE49-F238E27FC236}">
                  <a16:creationId xmlns:a16="http://schemas.microsoft.com/office/drawing/2014/main" id="{210BAA98-5EB4-7C5F-4339-B4795D340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9738" y="2121756"/>
              <a:ext cx="2552700" cy="1003503"/>
              <a:chOff x="3055938" y="1855056"/>
              <a:chExt cx="2552700" cy="100350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Блок-схема: решение 45">
                <a:extLst>
                  <a:ext uri="{FF2B5EF4-FFF2-40B4-BE49-F238E27FC236}">
                    <a16:creationId xmlns:a16="http://schemas.microsoft.com/office/drawing/2014/main" id="{212BC4E1-76FB-7C0E-D75C-B26198BF0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5938" y="1855056"/>
                <a:ext cx="2552700" cy="1003503"/>
              </a:xfrm>
              <a:prstGeom prst="flowChartDecision">
                <a:avLst/>
              </a:prstGeom>
              <a:solidFill>
                <a:srgbClr val="FFFF99"/>
              </a:solidFill>
              <a:ln w="12700" algn="ctr">
                <a:noFill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pPr>
                  <a:defRPr/>
                </a:pPr>
                <a:endParaRPr lang="ru-RU" b="0">
                  <a:latin typeface="Arial" charset="0"/>
                </a:endParaRPr>
              </a:p>
            </p:txBody>
          </p:sp>
          <p:sp>
            <p:nvSpPr>
              <p:cNvPr id="60" name="Прямоугольник 39">
                <a:extLst>
                  <a:ext uri="{FF2B5EF4-FFF2-40B4-BE49-F238E27FC236}">
                    <a16:creationId xmlns:a16="http://schemas.microsoft.com/office/drawing/2014/main" id="{03E7C000-BBF6-21B6-8F73-B422AC658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825" y="2022605"/>
                <a:ext cx="2151400" cy="401462"/>
              </a:xfrm>
              <a:prstGeom prst="rect">
                <a:avLst/>
              </a:prstGeom>
              <a:noFill/>
              <a:ln w="12700" algn="ctr">
                <a:noFill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ru-RU" sz="1600" b="0" dirty="0">
                    <a:latin typeface="Arial" charset="0"/>
                  </a:rPr>
                  <a:t>сделали </a:t>
                </a:r>
                <a:r>
                  <a:rPr lang="en-US" sz="1600" dirty="0">
                    <a:latin typeface="Arial" charset="0"/>
                  </a:rPr>
                  <a:t>N</a:t>
                </a:r>
                <a:r>
                  <a:rPr lang="en-US" sz="1600" b="0" dirty="0">
                    <a:latin typeface="Arial" charset="0"/>
                  </a:rPr>
                  <a:t> </a:t>
                </a:r>
                <a:r>
                  <a:rPr lang="ru-RU" sz="1600" b="0" dirty="0">
                    <a:latin typeface="Arial" charset="0"/>
                  </a:rPr>
                  <a:t>раз</a:t>
                </a:r>
                <a:r>
                  <a:rPr lang="en-US" sz="1600" b="0" dirty="0">
                    <a:latin typeface="Arial" charset="0"/>
                  </a:rPr>
                  <a:t>?</a:t>
                </a:r>
                <a:endParaRPr lang="ru-RU" sz="1600" b="0" dirty="0"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6890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66157" y="2068298"/>
            <a:ext cx="10641873" cy="4557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669688" y="2068297"/>
            <a:ext cx="105857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Цикл – </a:t>
            </a:r>
            <a:r>
              <a:rPr lang="ru-RU" sz="2400" dirty="0">
                <a:latin typeface="Franklin Gothic Demi" panose="020B0703020102020204" pitchFamily="34" charset="0"/>
              </a:rPr>
              <a:t>это многократное выполнение одинаковых действий.</a:t>
            </a:r>
          </a:p>
          <a:p>
            <a:pPr marL="342900" algn="ctr"/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Цикл с параметром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C6AE2E42-9008-DC61-59C0-C4B6BEC5A319}"/>
              </a:ext>
            </a:extLst>
          </p:cNvPr>
          <p:cNvGrpSpPr/>
          <p:nvPr/>
        </p:nvGrpSpPr>
        <p:grpSpPr>
          <a:xfrm>
            <a:off x="613519" y="2887533"/>
            <a:ext cx="6819797" cy="1800493"/>
            <a:chOff x="706141" y="3503742"/>
            <a:chExt cx="6819797" cy="1800493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F7F691CC-D4F8-9AB3-1F28-F878D7015531}"/>
                </a:ext>
              </a:extLst>
            </p:cNvPr>
            <p:cNvSpPr/>
            <p:nvPr/>
          </p:nvSpPr>
          <p:spPr>
            <a:xfrm>
              <a:off x="706141" y="3503742"/>
              <a:ext cx="6770479" cy="1800493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  <a:defRPr/>
              </a:pPr>
              <a:r>
                <a:rPr lang="ru-RU" sz="2400" dirty="0">
                  <a:latin typeface="Courier New" pitchFamily="49" charset="0"/>
                  <a:cs typeface="Courier New" pitchFamily="49" charset="0"/>
                </a:rPr>
                <a:t>…</a:t>
              </a:r>
              <a:endParaRPr lang="de-DE" sz="2400" dirty="0">
                <a:latin typeface="Courier New" pitchFamily="49" charset="0"/>
                <a:cs typeface="Courier New" pitchFamily="49" charset="0"/>
              </a:endParaRPr>
            </a:p>
            <a:p>
              <a:pPr>
                <a:spcAft>
                  <a:spcPts val="600"/>
                </a:spcAft>
                <a:defRPr/>
              </a:pPr>
              <a:endParaRPr lang="ru-RU" sz="2400" dirty="0">
                <a:latin typeface="Courier New" pitchFamily="49" charset="0"/>
                <a:cs typeface="Courier New" pitchFamily="49" charset="0"/>
              </a:endParaRPr>
            </a:p>
            <a:p>
              <a:pPr>
                <a:spcAft>
                  <a:spcPts val="600"/>
                </a:spcAft>
                <a:defRPr/>
              </a:pPr>
              <a:endParaRPr lang="ru-RU" sz="2400" dirty="0">
                <a:latin typeface="Courier New" pitchFamily="49" charset="0"/>
                <a:cs typeface="Courier New" pitchFamily="49" charset="0"/>
              </a:endParaRPr>
            </a:p>
            <a:p>
              <a:pPr>
                <a:spcAft>
                  <a:spcPts val="600"/>
                </a:spcAft>
                <a:defRPr/>
              </a:pPr>
              <a:r>
                <a:rPr lang="ru-RU" sz="2400" dirty="0">
                  <a:latin typeface="Courier New" pitchFamily="49" charset="0"/>
                  <a:cs typeface="Courier New" pitchFamily="49" charset="0"/>
                </a:rPr>
                <a:t>… 	</a:t>
              </a:r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508D495C-1509-7883-524E-830C8A966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59" y="3766721"/>
              <a:ext cx="6770479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600"/>
                </a:spcAft>
              </a:pP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нц для 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ru-RU" altLang="ru-RU" sz="2000" dirty="0" err="1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п.ц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от 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ru-RU" altLang="ru-RU" sz="2000" dirty="0" err="1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н.з.п.ц</a:t>
              </a:r>
              <a:r>
                <a:rPr lang="ru-RU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r>
                <a:rPr lang="ru-RU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до 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ru-RU" altLang="ru-RU" sz="2000" dirty="0" err="1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к.з.п.ц</a:t>
              </a:r>
              <a:r>
                <a:rPr lang="ru-RU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r>
                <a:rPr lang="ru-RU" altLang="ru-RU" sz="2000" dirty="0">
                  <a:solidFill>
                    <a:srgbClr val="00C4BA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de-DE" altLang="ru-RU" sz="2000" dirty="0">
                <a:solidFill>
                  <a:srgbClr val="00C4BA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>
                <a:spcAft>
                  <a:spcPts val="600"/>
                </a:spcAft>
              </a:pP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тело цикла</a:t>
              </a:r>
              <a:r>
                <a:rPr lang="en-US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endParaRPr lang="ru-RU" altLang="ru-RU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>
                <a:spcAft>
                  <a:spcPts val="600"/>
                </a:spcAft>
              </a:pPr>
              <a:r>
                <a:rPr lang="ru-RU" altLang="ru-RU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кц</a:t>
              </a:r>
              <a:endParaRPr lang="ru-RU" altLang="ru-RU" dirty="0"/>
            </a:p>
          </p:txBody>
        </p:sp>
      </p:grp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3577ADA-5926-884B-2220-B590A47CD2B5}"/>
              </a:ext>
            </a:extLst>
          </p:cNvPr>
          <p:cNvSpPr/>
          <p:nvPr/>
        </p:nvSpPr>
        <p:spPr>
          <a:xfrm>
            <a:off x="7482635" y="4105469"/>
            <a:ext cx="3725396" cy="249523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dirty="0">
                <a:latin typeface="Courier New" pitchFamily="49" charset="0"/>
                <a:cs typeface="Courier New" pitchFamily="49" charset="0"/>
              </a:rPr>
              <a:t>алг </a:t>
            </a:r>
            <a:r>
              <a:rPr lang="ru-RU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Кубы</a:t>
            </a:r>
          </a:p>
          <a:p>
            <a:pPr>
              <a:spcAft>
                <a:spcPts val="600"/>
              </a:spcAft>
              <a:defRPr/>
            </a:pPr>
            <a:r>
              <a:rPr lang="ru-RU" dirty="0">
                <a:latin typeface="Courier New" pitchFamily="49" charset="0"/>
                <a:cs typeface="Courier New" pitchFamily="49" charset="0"/>
              </a:rPr>
              <a:t>нач</a:t>
            </a:r>
          </a:p>
          <a:p>
            <a:pPr>
              <a:spcAft>
                <a:spcPts val="600"/>
              </a:spcAft>
              <a:defRPr/>
            </a:pPr>
            <a:r>
              <a:rPr lang="ru-RU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цел</a:t>
            </a:r>
            <a:r>
              <a:rPr lang="ru-RU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ru-RU" dirty="0">
                <a:latin typeface="Courier New" pitchFamily="49" charset="0"/>
                <a:cs typeface="Courier New" pitchFamily="49" charset="0"/>
              </a:rPr>
              <a:t>куб</a:t>
            </a:r>
            <a:r>
              <a:rPr lang="de-DE" dirty="0">
                <a:latin typeface="Courier New" pitchFamily="49" charset="0"/>
                <a:cs typeface="Courier New" pitchFamily="49" charset="0"/>
              </a:rPr>
              <a:t>N</a:t>
            </a:r>
          </a:p>
          <a:p>
            <a:pPr>
              <a:spcAft>
                <a:spcPts val="600"/>
              </a:spcAft>
              <a:defRPr/>
            </a:pPr>
            <a:endParaRPr lang="ru-RU" dirty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  <a:defRPr/>
            </a:pPr>
            <a:endParaRPr lang="ru-RU" dirty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  <a:defRPr/>
            </a:pPr>
            <a:endParaRPr lang="ru-RU" dirty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dirty="0">
                <a:latin typeface="Courier New" pitchFamily="49" charset="0"/>
                <a:cs typeface="Courier New" pitchFamily="49" charset="0"/>
              </a:rPr>
              <a:t>кон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026CB96-8462-9B68-1F0E-DF8C518E7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640" y="5060860"/>
            <a:ext cx="2825751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нц для </a:t>
            </a:r>
            <a:r>
              <a:rPr lang="de-DE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от </a:t>
            </a:r>
            <a:r>
              <a:rPr lang="ru-RU" altLang="ru-RU" sz="1600" dirty="0">
                <a:solidFill>
                  <a:srgbClr val="0095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до </a:t>
            </a:r>
            <a:r>
              <a:rPr lang="de-DE" altLang="ru-RU" sz="1600" dirty="0">
                <a:solidFill>
                  <a:srgbClr val="0095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pPr eaLnBrk="1" hangingPunct="1">
              <a:spcAft>
                <a:spcPts val="60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куб</a:t>
            </a:r>
            <a:r>
              <a:rPr lang="de-DE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N:=</a:t>
            </a:r>
            <a:r>
              <a:rPr lang="de-DE" altLang="ru-RU" sz="1600" dirty="0">
                <a:solidFill>
                  <a:srgbClr val="000000"/>
                </a:solidFill>
                <a:cs typeface="Courier New" panose="02070309020205020404" pitchFamily="49" charset="0"/>
              </a:rPr>
              <a:t> </a:t>
            </a:r>
            <a:r>
              <a:rPr lang="de-DE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N*N*N</a:t>
            </a:r>
          </a:p>
          <a:p>
            <a:pPr eaLnBrk="1" hangingPunct="1">
              <a:spcAft>
                <a:spcPts val="60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вывод куб</a:t>
            </a:r>
            <a:r>
              <a:rPr lang="de-DE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N, </a:t>
            </a:r>
            <a:r>
              <a:rPr lang="ru-RU" altLang="ru-RU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нс</a:t>
            </a:r>
            <a:endParaRPr lang="ru-RU" altLang="ru-RU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Aft>
                <a:spcPts val="60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кц</a:t>
            </a:r>
            <a:endParaRPr lang="ru-RU" altLang="ru-RU" sz="1200" dirty="0"/>
          </a:p>
        </p:txBody>
      </p:sp>
      <p:sp>
        <p:nvSpPr>
          <p:cNvPr id="24" name="AutoShape 43">
            <a:extLst>
              <a:ext uri="{FF2B5EF4-FFF2-40B4-BE49-F238E27FC236}">
                <a16:creationId xmlns:a16="http://schemas.microsoft.com/office/drawing/2014/main" id="{CBA4C4D1-39FA-865B-3CA7-CB525FFA4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8674" y="4203424"/>
            <a:ext cx="1481406" cy="503238"/>
          </a:xfrm>
          <a:prstGeom prst="wedgeRoundRectCallout">
            <a:avLst>
              <a:gd name="adj1" fmla="val -40502"/>
              <a:gd name="adj2" fmla="val 135788"/>
              <a:gd name="adj3" fmla="val 16667"/>
            </a:avLst>
          </a:prstGeom>
          <a:solidFill>
            <a:srgbClr val="93E0DD"/>
          </a:solidFill>
          <a:ln w="12700">
            <a:noFill/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/>
          <a:lstStyle/>
          <a:p>
            <a:pPr algn="ctr">
              <a:defRPr/>
            </a:pPr>
            <a:r>
              <a:rPr lang="ru-RU" sz="1600" dirty="0">
                <a:latin typeface="Courier New" pitchFamily="49" charset="0"/>
                <a:cs typeface="Courier New" pitchFamily="49" charset="0"/>
              </a:rPr>
              <a:t>для 1,2,3,…,8 </a:t>
            </a:r>
          </a:p>
        </p:txBody>
      </p:sp>
    </p:spTree>
    <p:extLst>
      <p:ext uri="{BB962C8B-B14F-4D97-AF65-F5344CB8AC3E}">
        <p14:creationId xmlns:p14="http://schemas.microsoft.com/office/powerpoint/2010/main" val="2483721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735812" y="2068297"/>
            <a:ext cx="10641873" cy="464875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505775" y="2123615"/>
            <a:ext cx="8969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C4BA"/>
                </a:solidFill>
                <a:latin typeface="Franklin Gothic Demi" panose="020B0703020102020204" pitchFamily="34" charset="0"/>
              </a:rPr>
              <a:t>Цикл –цикл с неизвестным числом шагов (цикл с условием)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D0B8C157-DE0A-29CE-5880-4F91833F7255}"/>
              </a:ext>
            </a:extLst>
          </p:cNvPr>
          <p:cNvGrpSpPr/>
          <p:nvPr/>
        </p:nvGrpSpPr>
        <p:grpSpPr>
          <a:xfrm>
            <a:off x="916885" y="2651843"/>
            <a:ext cx="5821689" cy="4065214"/>
            <a:chOff x="1678131" y="770339"/>
            <a:chExt cx="5821689" cy="3502284"/>
          </a:xfrm>
        </p:grpSpPr>
        <p:sp>
          <p:nvSpPr>
            <p:cNvPr id="38" name="Text Box 10">
              <a:extLst>
                <a:ext uri="{FF2B5EF4-FFF2-40B4-BE49-F238E27FC236}">
                  <a16:creationId xmlns:a16="http://schemas.microsoft.com/office/drawing/2014/main" id="{38D9609B-6A27-4168-3A1E-9D6920AED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7188" y="770339"/>
              <a:ext cx="4602632" cy="350228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алг </a:t>
              </a:r>
              <a:r>
                <a:rPr lang="en-US" sz="2000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sz="2000" dirty="0">
                  <a:solidFill>
                    <a:srgbClr val="00C4BA"/>
                  </a:solidFill>
                  <a:latin typeface="Courier New" pitchFamily="49" charset="0"/>
                </a:rPr>
                <a:t>название алгоритма</a:t>
              </a:r>
              <a:r>
                <a:rPr lang="en-US" sz="2000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  <a:endParaRPr lang="ru-RU" sz="2000" dirty="0">
                <a:solidFill>
                  <a:srgbClr val="00C4BA"/>
                </a:solidFill>
                <a:latin typeface="Courier New" pitchFamily="49" charset="0"/>
              </a:endParaRPr>
            </a:p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нач</a:t>
              </a:r>
            </a:p>
            <a:p>
              <a:pPr marL="176213" indent="-176213">
                <a:lnSpc>
                  <a:spcPts val="900"/>
                </a:lnSpc>
                <a:defRPr/>
              </a:pPr>
              <a:r>
                <a:rPr lang="ru-RU" sz="2800" dirty="0">
                  <a:latin typeface="Courier New" pitchFamily="49" charset="0"/>
                </a:rPr>
                <a:t>…</a:t>
              </a:r>
            </a:p>
            <a:p>
              <a:pPr marL="176213" indent="-176213">
                <a:defRPr/>
              </a:pPr>
              <a:r>
                <a:rPr lang="en-US" sz="1600" b="1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sz="1600" b="1" dirty="0">
                  <a:solidFill>
                    <a:srgbClr val="00C4BA"/>
                  </a:solidFill>
                  <a:latin typeface="Courier New" pitchFamily="49" charset="0"/>
                </a:rPr>
                <a:t>начальное значение переменной цикла</a:t>
              </a:r>
              <a:r>
                <a:rPr lang="en-US" sz="1600" b="1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  <a:endParaRPr lang="ru-RU" sz="1600" b="1" dirty="0">
                <a:solidFill>
                  <a:srgbClr val="00C4BA"/>
                </a:solidFill>
                <a:latin typeface="Courier New" pitchFamily="49" charset="0"/>
              </a:endParaRPr>
            </a:p>
            <a:p>
              <a:pPr marL="176213" indent="-176213">
                <a:defRPr/>
              </a:pPr>
              <a:r>
                <a:rPr lang="en-US" sz="2800" dirty="0">
                  <a:latin typeface="Courier New" pitchFamily="49" charset="0"/>
                </a:rPr>
                <a:t>  </a:t>
              </a:r>
              <a:r>
                <a:rPr lang="ru-RU" sz="2800" dirty="0">
                  <a:latin typeface="Courier New" pitchFamily="49" charset="0"/>
                </a:rPr>
                <a:t>нц пока </a:t>
              </a:r>
              <a:r>
                <a:rPr lang="en-US" sz="2800" b="1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sz="2800" b="1" dirty="0">
                  <a:solidFill>
                    <a:srgbClr val="00C4BA"/>
                  </a:solidFill>
                  <a:latin typeface="Courier New" pitchFamily="49" charset="0"/>
                </a:rPr>
                <a:t>условие</a:t>
              </a:r>
              <a:r>
                <a:rPr lang="en-US" sz="2800" b="1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</a:p>
            <a:p>
              <a:pPr marL="176213" indent="271463">
                <a:defRPr/>
              </a:pPr>
              <a:endParaRPr lang="ru-RU" sz="2800" dirty="0">
                <a:latin typeface="Courier New" pitchFamily="49" charset="0"/>
              </a:endParaRPr>
            </a:p>
            <a:p>
              <a:pPr marL="176213" indent="271463">
                <a:defRPr/>
              </a:pPr>
              <a:endParaRPr lang="ru-RU" sz="2800" dirty="0">
                <a:latin typeface="Courier New" pitchFamily="49" charset="0"/>
              </a:endParaRPr>
            </a:p>
            <a:p>
              <a:pPr marL="176213" indent="271463">
                <a:defRPr/>
              </a:pPr>
              <a:r>
                <a:rPr lang="ru-RU" sz="2800" dirty="0">
                  <a:latin typeface="Courier New" pitchFamily="49" charset="0"/>
                </a:rPr>
                <a:t>кц</a:t>
              </a:r>
            </a:p>
            <a:p>
              <a:pPr marL="176213" indent="-176213">
                <a:defRPr/>
              </a:pPr>
              <a:r>
                <a:rPr lang="ru-RU" sz="2800" dirty="0">
                  <a:latin typeface="Courier New" pitchFamily="49" charset="0"/>
                </a:rPr>
                <a:t>…</a:t>
              </a:r>
            </a:p>
            <a:p>
              <a:pPr marL="176213" indent="-176213">
                <a:lnSpc>
                  <a:spcPts val="2000"/>
                </a:lnSpc>
                <a:defRPr/>
              </a:pPr>
              <a:r>
                <a:rPr lang="ru-RU" sz="2800" dirty="0">
                  <a:latin typeface="Courier New" pitchFamily="49" charset="0"/>
                </a:rPr>
                <a:t>кон</a:t>
              </a:r>
              <a:endParaRPr lang="da-DK" sz="2800" dirty="0">
                <a:latin typeface="Courier New" pitchFamily="49" charset="0"/>
              </a:endParaRPr>
            </a:p>
          </p:txBody>
        </p:sp>
        <p:sp>
          <p:nvSpPr>
            <p:cNvPr id="39" name="Скругленная прямоугольная выноска 44">
              <a:extLst>
                <a:ext uri="{FF2B5EF4-FFF2-40B4-BE49-F238E27FC236}">
                  <a16:creationId xmlns:a16="http://schemas.microsoft.com/office/drawing/2014/main" id="{518A01D4-E49E-4CBE-EB81-999FB871448A}"/>
                </a:ext>
              </a:extLst>
            </p:cNvPr>
            <p:cNvSpPr/>
            <p:nvPr/>
          </p:nvSpPr>
          <p:spPr bwMode="auto">
            <a:xfrm>
              <a:off x="1719407" y="2655888"/>
              <a:ext cx="1177781" cy="574675"/>
            </a:xfrm>
            <a:prstGeom prst="wedgeRoundRectCallout">
              <a:avLst>
                <a:gd name="adj1" fmla="val 99694"/>
                <a:gd name="adj2" fmla="val 79300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b="0" dirty="0">
                  <a:latin typeface="Arial" charset="0"/>
                </a:rPr>
                <a:t>конец цикла</a:t>
              </a:r>
            </a:p>
          </p:txBody>
        </p:sp>
        <p:sp>
          <p:nvSpPr>
            <p:cNvPr id="40" name="Скругленная прямоугольная выноска 45">
              <a:extLst>
                <a:ext uri="{FF2B5EF4-FFF2-40B4-BE49-F238E27FC236}">
                  <a16:creationId xmlns:a16="http://schemas.microsoft.com/office/drawing/2014/main" id="{1440DD53-EEDC-FAC5-486B-D1880834A3F4}"/>
                </a:ext>
              </a:extLst>
            </p:cNvPr>
            <p:cNvSpPr/>
            <p:nvPr/>
          </p:nvSpPr>
          <p:spPr bwMode="auto">
            <a:xfrm>
              <a:off x="1678131" y="1531939"/>
              <a:ext cx="1177781" cy="633528"/>
            </a:xfrm>
            <a:prstGeom prst="wedgeRoundRectCallout">
              <a:avLst>
                <a:gd name="adj1" fmla="val 92718"/>
                <a:gd name="adj2" fmla="val 66429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b="0" dirty="0">
                  <a:latin typeface="Arial" charset="0"/>
                </a:rPr>
                <a:t>начало цикла</a:t>
              </a:r>
            </a:p>
          </p:txBody>
        </p:sp>
        <p:sp>
          <p:nvSpPr>
            <p:cNvPr id="41" name="Прямоугольник 47">
              <a:extLst>
                <a:ext uri="{FF2B5EF4-FFF2-40B4-BE49-F238E27FC236}">
                  <a16:creationId xmlns:a16="http://schemas.microsoft.com/office/drawing/2014/main" id="{09C5CCDA-48F2-2C50-E926-A66CE090B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1950" y="2411208"/>
              <a:ext cx="2434721" cy="3378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206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 dirty="0">
                  <a:solidFill>
                    <a:srgbClr val="00C4BA"/>
                  </a:solidFill>
                  <a:latin typeface="Courier New" pitchFamily="49" charset="0"/>
                </a:rPr>
                <a:t>&lt;</a:t>
              </a:r>
              <a:r>
                <a:rPr lang="ru-RU" altLang="ru-RU" sz="2000" dirty="0">
                  <a:solidFill>
                    <a:srgbClr val="00C4BA"/>
                  </a:solidFill>
                  <a:latin typeface="Courier New" pitchFamily="49" charset="0"/>
                </a:rPr>
                <a:t>тело цикла</a:t>
              </a:r>
              <a:r>
                <a:rPr lang="en-US" altLang="ru-RU" sz="2000" dirty="0">
                  <a:solidFill>
                    <a:srgbClr val="00C4BA"/>
                  </a:solidFill>
                  <a:latin typeface="Courier New" pitchFamily="49" charset="0"/>
                </a:rPr>
                <a:t>&gt;</a:t>
              </a:r>
              <a:endParaRPr lang="ru-RU" altLang="ru-RU" sz="2000" dirty="0">
                <a:solidFill>
                  <a:srgbClr val="00C4BA"/>
                </a:solidFill>
                <a:latin typeface="Courier New" pitchFamily="49" charset="0"/>
              </a:endParaRPr>
            </a:p>
          </p:txBody>
        </p:sp>
      </p:grpSp>
      <p:sp>
        <p:nvSpPr>
          <p:cNvPr id="47" name="Блок-схема: знак завершения 18">
            <a:extLst>
              <a:ext uri="{FF2B5EF4-FFF2-40B4-BE49-F238E27FC236}">
                <a16:creationId xmlns:a16="http://schemas.microsoft.com/office/drawing/2014/main" id="{0576310A-3DE5-ACBD-13DB-BB66518DC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4259" y="4054699"/>
            <a:ext cx="1024667" cy="293401"/>
          </a:xfrm>
          <a:prstGeom prst="flowChartTerminator">
            <a:avLst/>
          </a:prstGeom>
          <a:noFill/>
          <a:ln w="12700" algn="ctr">
            <a:noFill/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/>
          <a:lstStyle/>
          <a:p>
            <a:pPr algn="ctr">
              <a:defRPr/>
            </a:pPr>
            <a:r>
              <a:rPr lang="ru-RU" b="0" dirty="0">
                <a:latin typeface="Arial" charset="0"/>
              </a:rPr>
              <a:t>…</a:t>
            </a:r>
          </a:p>
        </p:txBody>
      </p:sp>
      <p:cxnSp>
        <p:nvCxnSpPr>
          <p:cNvPr id="48" name="Прямая со стрелкой 28">
            <a:extLst>
              <a:ext uri="{FF2B5EF4-FFF2-40B4-BE49-F238E27FC236}">
                <a16:creationId xmlns:a16="http://schemas.microsoft.com/office/drawing/2014/main" id="{37477F6F-F706-571A-CA8F-A8F056028E4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>
            <a:off x="7404546" y="4282118"/>
            <a:ext cx="1111583" cy="953477"/>
          </a:xfrm>
          <a:prstGeom prst="bentConnector4">
            <a:avLst>
              <a:gd name="adj1" fmla="val -78813"/>
              <a:gd name="adj2" fmla="val 17038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Прямая со стрелкой 31">
            <a:extLst>
              <a:ext uri="{FF2B5EF4-FFF2-40B4-BE49-F238E27FC236}">
                <a16:creationId xmlns:a16="http://schemas.microsoft.com/office/drawing/2014/main" id="{8FB5FE74-9CC4-66D0-6C1A-91A551A7A95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245983" y="3687230"/>
            <a:ext cx="351843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Прямая со стрелкой 52">
            <a:extLst>
              <a:ext uri="{FF2B5EF4-FFF2-40B4-BE49-F238E27FC236}">
                <a16:creationId xmlns:a16="http://schemas.microsoft.com/office/drawing/2014/main" id="{F8617F18-D871-A30A-54E7-B0AAB66DBB0C}"/>
              </a:ext>
            </a:extLst>
          </p:cNvPr>
          <p:cNvCxnSpPr>
            <a:cxnSpLocks noChangeShapeType="1"/>
            <a:endCxn id="47" idx="1"/>
          </p:cNvCxnSpPr>
          <p:nvPr/>
        </p:nvCxnSpPr>
        <p:spPr bwMode="auto">
          <a:xfrm>
            <a:off x="9360209" y="4201398"/>
            <a:ext cx="664049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Прямая со стрелкой 53">
            <a:extLst>
              <a:ext uri="{FF2B5EF4-FFF2-40B4-BE49-F238E27FC236}">
                <a16:creationId xmlns:a16="http://schemas.microsoft.com/office/drawing/2014/main" id="{6F7F385E-33F6-B18E-495D-6983C008F73F}"/>
              </a:ext>
            </a:extLst>
          </p:cNvPr>
          <p:cNvCxnSpPr>
            <a:cxnSpLocks noChangeShapeType="1"/>
            <a:endCxn id="45" idx="0"/>
          </p:cNvCxnSpPr>
          <p:nvPr/>
        </p:nvCxnSpPr>
        <p:spPr bwMode="auto">
          <a:xfrm>
            <a:off x="8424140" y="4606695"/>
            <a:ext cx="7200" cy="23376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Блок-схема: процесс 63">
            <a:extLst>
              <a:ext uri="{FF2B5EF4-FFF2-40B4-BE49-F238E27FC236}">
                <a16:creationId xmlns:a16="http://schemas.microsoft.com/office/drawing/2014/main" id="{784D91E9-2F77-22D1-CF8D-DADBCEE4C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9409" y="3901316"/>
            <a:ext cx="564850" cy="305327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0" dirty="0"/>
              <a:t>да</a:t>
            </a:r>
          </a:p>
        </p:txBody>
      </p:sp>
      <p:sp>
        <p:nvSpPr>
          <p:cNvPr id="53" name="Блок-схема: процесс 64">
            <a:extLst>
              <a:ext uri="{FF2B5EF4-FFF2-40B4-BE49-F238E27FC236}">
                <a16:creationId xmlns:a16="http://schemas.microsoft.com/office/drawing/2014/main" id="{E0B64DFA-CC71-0E29-A366-3F3C7E75D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3677" y="4443985"/>
            <a:ext cx="645389" cy="343893"/>
          </a:xfrm>
          <a:prstGeom prst="flowChart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0" dirty="0"/>
              <a:t>нет</a:t>
            </a:r>
          </a:p>
        </p:txBody>
      </p:sp>
      <p:grpSp>
        <p:nvGrpSpPr>
          <p:cNvPr id="55" name="Группа 29">
            <a:extLst>
              <a:ext uri="{FF2B5EF4-FFF2-40B4-BE49-F238E27FC236}">
                <a16:creationId xmlns:a16="http://schemas.microsoft.com/office/drawing/2014/main" id="{210BAA98-5EB4-7C5F-4339-B4795D340B7E}"/>
              </a:ext>
            </a:extLst>
          </p:cNvPr>
          <p:cNvGrpSpPr>
            <a:grpSpLocks/>
          </p:cNvGrpSpPr>
          <p:nvPr/>
        </p:nvGrpSpPr>
        <p:grpSpPr bwMode="auto">
          <a:xfrm>
            <a:off x="7483598" y="3824435"/>
            <a:ext cx="1876612" cy="753930"/>
            <a:chOff x="3055938" y="1855056"/>
            <a:chExt cx="2552700" cy="100350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Блок-схема: решение 45">
              <a:extLst>
                <a:ext uri="{FF2B5EF4-FFF2-40B4-BE49-F238E27FC236}">
                  <a16:creationId xmlns:a16="http://schemas.microsoft.com/office/drawing/2014/main" id="{212BC4E1-76FB-7C0E-D75C-B26198BF0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38" y="1855056"/>
              <a:ext cx="2552700" cy="1003503"/>
            </a:xfrm>
            <a:prstGeom prst="flowChartDecision">
              <a:avLst/>
            </a:prstGeom>
            <a:solidFill>
              <a:srgbClr val="FFFF99"/>
            </a:solidFill>
            <a:ln w="1270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>
                <a:defRPr/>
              </a:pPr>
              <a:endParaRPr lang="ru-RU" b="0">
                <a:latin typeface="Arial" charset="0"/>
              </a:endParaRPr>
            </a:p>
          </p:txBody>
        </p:sp>
        <p:sp>
          <p:nvSpPr>
            <p:cNvPr id="60" name="Прямоугольник 39">
              <a:extLst>
                <a:ext uri="{FF2B5EF4-FFF2-40B4-BE49-F238E27FC236}">
                  <a16:creationId xmlns:a16="http://schemas.microsoft.com/office/drawing/2014/main" id="{03E7C000-BBF6-21B6-8F73-B422AC658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9124" y="2077241"/>
              <a:ext cx="2151400" cy="401462"/>
            </a:xfrm>
            <a:prstGeom prst="rect">
              <a:avLst/>
            </a:prstGeom>
            <a:noFill/>
            <a:ln w="1270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algn="ctr">
                <a:defRPr/>
              </a:pPr>
              <a:r>
                <a:rPr lang="ru-RU" sz="1600" b="0" dirty="0">
                  <a:latin typeface="Arial" charset="0"/>
                </a:rPr>
                <a:t>условие</a:t>
              </a:r>
            </a:p>
          </p:txBody>
        </p:sp>
      </p:grpSp>
      <p:sp>
        <p:nvSpPr>
          <p:cNvPr id="2" name="Прямоугольник 47">
            <a:extLst>
              <a:ext uri="{FF2B5EF4-FFF2-40B4-BE49-F238E27FC236}">
                <a16:creationId xmlns:a16="http://schemas.microsoft.com/office/drawing/2014/main" id="{20EB12B8-B894-7D03-1DBD-55E580892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614" y="5080474"/>
            <a:ext cx="2996540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200" dirty="0">
                <a:solidFill>
                  <a:srgbClr val="00C4BA"/>
                </a:solidFill>
                <a:latin typeface="Courier New" pitchFamily="49" charset="0"/>
              </a:rPr>
              <a:t>&lt;</a:t>
            </a:r>
            <a:r>
              <a:rPr lang="ru-RU" altLang="ru-RU" sz="1200" dirty="0">
                <a:solidFill>
                  <a:srgbClr val="00C4BA"/>
                </a:solidFill>
                <a:latin typeface="Courier New" pitchFamily="49" charset="0"/>
              </a:rPr>
              <a:t>считаем очередное значение переменной цикла</a:t>
            </a:r>
            <a:r>
              <a:rPr lang="en-US" altLang="ru-RU" sz="1200" dirty="0">
                <a:solidFill>
                  <a:srgbClr val="00C4BA"/>
                </a:solidFill>
                <a:latin typeface="Courier New" pitchFamily="49" charset="0"/>
              </a:rPr>
              <a:t>&gt;</a:t>
            </a:r>
            <a:endParaRPr lang="ru-RU" altLang="ru-RU" sz="1200" dirty="0">
              <a:solidFill>
                <a:srgbClr val="00C4BA"/>
              </a:solidFill>
              <a:latin typeface="Courier New" pitchFamily="49" charset="0"/>
            </a:endParaRPr>
          </a:p>
        </p:txBody>
      </p:sp>
      <p:sp>
        <p:nvSpPr>
          <p:cNvPr id="7" name="Блок-схема: знак завершения 17">
            <a:extLst>
              <a:ext uri="{FF2B5EF4-FFF2-40B4-BE49-F238E27FC236}">
                <a16:creationId xmlns:a16="http://schemas.microsoft.com/office/drawing/2014/main" id="{DDBFC515-7D72-D7D1-137A-F0C8E4597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727" y="2495663"/>
            <a:ext cx="1024667" cy="293400"/>
          </a:xfrm>
          <a:prstGeom prst="flowChartTerminator">
            <a:avLst/>
          </a:prstGeom>
          <a:noFill/>
          <a:ln w="12700" algn="ctr">
            <a:noFill/>
            <a:round/>
            <a:headEnd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/>
          <a:lstStyle/>
          <a:p>
            <a:pPr algn="ctr">
              <a:defRPr/>
            </a:pPr>
            <a:r>
              <a:rPr lang="ru-RU" b="0" dirty="0">
                <a:latin typeface="Arial" charset="0"/>
              </a:rPr>
              <a:t>…</a:t>
            </a:r>
          </a:p>
        </p:txBody>
      </p:sp>
      <p:sp>
        <p:nvSpPr>
          <p:cNvPr id="8" name="Блок-схема: процесс 7">
            <a:extLst>
              <a:ext uri="{FF2B5EF4-FFF2-40B4-BE49-F238E27FC236}">
                <a16:creationId xmlns:a16="http://schemas.microsoft.com/office/drawing/2014/main" id="{994BC56E-06AB-6EB7-4C05-230236671CF2}"/>
              </a:ext>
            </a:extLst>
          </p:cNvPr>
          <p:cNvSpPr/>
          <p:nvPr/>
        </p:nvSpPr>
        <p:spPr bwMode="auto">
          <a:xfrm>
            <a:off x="7229179" y="3056824"/>
            <a:ext cx="2359769" cy="526307"/>
          </a:xfrm>
          <a:prstGeom prst="flowChartProcess">
            <a:avLst/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spcBef>
                <a:spcPts val="3000"/>
              </a:spcBef>
              <a:defRPr/>
            </a:pPr>
            <a:r>
              <a:rPr lang="en-US" sz="1200" b="0" dirty="0">
                <a:latin typeface="Arial" charset="0"/>
              </a:rPr>
              <a:t>&lt;</a:t>
            </a:r>
            <a:r>
              <a:rPr lang="ru-RU" sz="1200" b="0" dirty="0">
                <a:latin typeface="Arial" charset="0"/>
              </a:rPr>
              <a:t>нач. знач. </a:t>
            </a:r>
            <a:r>
              <a:rPr lang="ru-RU" sz="1200" dirty="0">
                <a:latin typeface="Arial" charset="0"/>
              </a:rPr>
              <a:t>п</a:t>
            </a:r>
            <a:r>
              <a:rPr lang="ru-RU" sz="1200" b="0" dirty="0">
                <a:latin typeface="Arial" charset="0"/>
              </a:rPr>
              <a:t>еремен. цикла</a:t>
            </a:r>
            <a:r>
              <a:rPr lang="en-US" sz="1200" b="0" dirty="0">
                <a:latin typeface="Arial" charset="0"/>
              </a:rPr>
              <a:t>&gt;</a:t>
            </a:r>
            <a:endParaRPr lang="ru-RU" sz="1200" b="0" dirty="0">
              <a:latin typeface="Arial" charset="0"/>
            </a:endParaRPr>
          </a:p>
        </p:txBody>
      </p:sp>
      <p:cxnSp>
        <p:nvCxnSpPr>
          <p:cNvPr id="9" name="Прямая со стрелкой 31">
            <a:extLst>
              <a:ext uri="{FF2B5EF4-FFF2-40B4-BE49-F238E27FC236}">
                <a16:creationId xmlns:a16="http://schemas.microsoft.com/office/drawing/2014/main" id="{B1981ADC-6C30-F139-D5FB-90B9DA53CBDB}"/>
              </a:ext>
            </a:extLst>
          </p:cNvPr>
          <p:cNvCxnSpPr>
            <a:cxnSpLocks noChangeShapeType="1"/>
            <a:stCxn id="7" idx="2"/>
          </p:cNvCxnSpPr>
          <p:nvPr/>
        </p:nvCxnSpPr>
        <p:spPr bwMode="auto">
          <a:xfrm>
            <a:off x="8409061" y="2789063"/>
            <a:ext cx="11534" cy="32012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Блок-схема: процесс 15">
            <a:extLst>
              <a:ext uri="{FF2B5EF4-FFF2-40B4-BE49-F238E27FC236}">
                <a16:creationId xmlns:a16="http://schemas.microsoft.com/office/drawing/2014/main" id="{56198BD0-B111-BBA4-28A3-13C9D72CC740}"/>
              </a:ext>
            </a:extLst>
          </p:cNvPr>
          <p:cNvSpPr/>
          <p:nvPr/>
        </p:nvSpPr>
        <p:spPr bwMode="auto">
          <a:xfrm>
            <a:off x="7229179" y="5550310"/>
            <a:ext cx="2359769" cy="526307"/>
          </a:xfrm>
          <a:prstGeom prst="flowChartProcess">
            <a:avLst/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spcBef>
                <a:spcPts val="3000"/>
              </a:spcBef>
              <a:defRPr/>
            </a:pPr>
            <a:r>
              <a:rPr lang="en-US" sz="1200" b="0" dirty="0">
                <a:latin typeface="Arial" charset="0"/>
              </a:rPr>
              <a:t>&lt;</a:t>
            </a:r>
            <a:r>
              <a:rPr lang="ru-RU" sz="1200" b="0" dirty="0">
                <a:latin typeface="Arial" charset="0"/>
              </a:rPr>
              <a:t>след. </a:t>
            </a:r>
            <a:r>
              <a:rPr lang="ru-RU" sz="1200" dirty="0">
                <a:latin typeface="Arial" charset="0"/>
              </a:rPr>
              <a:t>з</a:t>
            </a:r>
            <a:r>
              <a:rPr lang="ru-RU" sz="1200" b="0" dirty="0">
                <a:latin typeface="Arial" charset="0"/>
              </a:rPr>
              <a:t>нач. перемен. цикла </a:t>
            </a:r>
            <a:r>
              <a:rPr lang="en-US" sz="1200" b="0" dirty="0">
                <a:latin typeface="Arial" charset="0"/>
              </a:rPr>
              <a:t>&gt;</a:t>
            </a:r>
            <a:endParaRPr lang="ru-RU" b="0" dirty="0">
              <a:latin typeface="Arial" charset="0"/>
            </a:endParaRPr>
          </a:p>
        </p:txBody>
      </p:sp>
      <p:cxnSp>
        <p:nvCxnSpPr>
          <p:cNvPr id="19" name="Прямая со стрелкой 53">
            <a:extLst>
              <a:ext uri="{FF2B5EF4-FFF2-40B4-BE49-F238E27FC236}">
                <a16:creationId xmlns:a16="http://schemas.microsoft.com/office/drawing/2014/main" id="{E9F60DED-8D1F-3F73-E628-77843D7B4A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437071" y="5381307"/>
            <a:ext cx="7200" cy="23376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Блок-схема: процесс 44">
            <a:extLst>
              <a:ext uri="{FF2B5EF4-FFF2-40B4-BE49-F238E27FC236}">
                <a16:creationId xmlns:a16="http://schemas.microsoft.com/office/drawing/2014/main" id="{4AFE41D0-4CC7-870C-0A31-4BB2CFEB274C}"/>
              </a:ext>
            </a:extLst>
          </p:cNvPr>
          <p:cNvSpPr/>
          <p:nvPr/>
        </p:nvSpPr>
        <p:spPr bwMode="auto">
          <a:xfrm>
            <a:off x="7257191" y="4840461"/>
            <a:ext cx="2359769" cy="526307"/>
          </a:xfrm>
          <a:prstGeom prst="flowChartProcess">
            <a:avLst/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spcBef>
                <a:spcPts val="3000"/>
              </a:spcBef>
              <a:defRPr/>
            </a:pPr>
            <a:r>
              <a:rPr lang="ru-RU" dirty="0">
                <a:latin typeface="Arial" charset="0"/>
              </a:rPr>
              <a:t>       Тело цикла</a:t>
            </a:r>
            <a:endParaRPr lang="ru-RU" b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34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ПРИМЕРЫ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F1607633-5B62-0B5F-BFA6-EE39E91CD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829" y="2397240"/>
            <a:ext cx="5281612" cy="39703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алг </a:t>
            </a:r>
            <a:r>
              <a:rPr lang="ru-RU" sz="2800" dirty="0">
                <a:solidFill>
                  <a:srgbClr val="00C4BA"/>
                </a:solidFill>
                <a:latin typeface="Courier New" pitchFamily="49" charset="0"/>
              </a:rPr>
              <a:t>Пример 1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  </a:t>
            </a:r>
            <a:r>
              <a:rPr lang="ru-RU" sz="28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800" dirty="0"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N:=</a:t>
            </a:r>
            <a:r>
              <a:rPr lang="en-US" sz="2800" dirty="0">
                <a:latin typeface="Arial" charset="0"/>
              </a:rPr>
              <a:t> </a:t>
            </a:r>
            <a:r>
              <a:rPr lang="ru-RU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нц пока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&lt;</a:t>
            </a:r>
            <a:r>
              <a:rPr lang="ru-RU" sz="2800" dirty="0">
                <a:latin typeface="Courier New" pitchFamily="49" charset="0"/>
              </a:rPr>
              <a:t>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</a:t>
            </a:r>
            <a:r>
              <a:rPr lang="ru-RU" sz="2800" dirty="0">
                <a:latin typeface="Courier New" pitchFamily="49" charset="0"/>
              </a:rPr>
              <a:t>вывод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ru-RU" sz="2800" dirty="0">
                <a:latin typeface="Courier New" pitchFamily="49" charset="0"/>
              </a:rPr>
              <a:t>, </a:t>
            </a:r>
            <a:r>
              <a:rPr lang="ru-RU" sz="2800" dirty="0" err="1">
                <a:latin typeface="Courier New" pitchFamily="49" charset="0"/>
              </a:rPr>
              <a:t>нс</a:t>
            </a:r>
            <a:endParaRPr lang="en-US" sz="28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кц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кон</a:t>
            </a:r>
            <a:endParaRPr lang="da-DK" sz="2800" dirty="0">
              <a:latin typeface="Courier New" pitchFamily="49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C5D337-1564-848C-4B33-3793F8003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198" y="3240586"/>
            <a:ext cx="4000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  <a:p>
            <a:pPr eaLnBrk="1" hangingPunct="1"/>
            <a:r>
              <a:rPr lang="ru-RU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</a:p>
          <a:p>
            <a:pPr eaLnBrk="1" hangingPunct="1"/>
            <a:r>
              <a:rPr lang="ru-RU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3</a:t>
            </a:r>
          </a:p>
          <a:p>
            <a:pPr eaLnBrk="1" hangingPunct="1"/>
            <a:r>
              <a:rPr lang="ru-RU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4</a:t>
            </a:r>
          </a:p>
          <a:p>
            <a:pPr eaLnBrk="1" hangingPunct="1"/>
            <a:r>
              <a:rPr lang="ru-RU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5</a:t>
            </a:r>
            <a:endParaRPr lang="ru-RU" altLang="ru-RU" dirty="0"/>
          </a:p>
        </p:txBody>
      </p:sp>
      <p:sp>
        <p:nvSpPr>
          <p:cNvPr id="5" name="Стрелка вправо 5">
            <a:extLst>
              <a:ext uri="{FF2B5EF4-FFF2-40B4-BE49-F238E27FC236}">
                <a16:creationId xmlns:a16="http://schemas.microsoft.com/office/drawing/2014/main" id="{B402DE5F-20A5-3296-8EB0-2977B67F3116}"/>
              </a:ext>
            </a:extLst>
          </p:cNvPr>
          <p:cNvSpPr/>
          <p:nvPr/>
        </p:nvSpPr>
        <p:spPr bwMode="auto">
          <a:xfrm>
            <a:off x="4435423" y="4224836"/>
            <a:ext cx="514350" cy="333375"/>
          </a:xfrm>
          <a:prstGeom prst="rightArrow">
            <a:avLst/>
          </a:prstGeom>
          <a:solidFill>
            <a:srgbClr val="F08143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7EA694E5-9B42-BAB8-5014-1840FF1EA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0318" y="2406354"/>
            <a:ext cx="5281612" cy="39703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алг </a:t>
            </a:r>
            <a:r>
              <a:rPr lang="ru-RU" sz="2800" dirty="0">
                <a:solidFill>
                  <a:srgbClr val="00C4BA"/>
                </a:solidFill>
                <a:latin typeface="Courier New" pitchFamily="49" charset="0"/>
              </a:rPr>
              <a:t>Пример 2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  </a:t>
            </a:r>
            <a:r>
              <a:rPr lang="ru-RU" sz="28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800" dirty="0"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N:=</a:t>
            </a:r>
            <a:r>
              <a:rPr lang="en-US" sz="2800" dirty="0">
                <a:latin typeface="Arial" charset="0"/>
              </a:rPr>
              <a:t> </a:t>
            </a:r>
            <a:r>
              <a:rPr lang="ru-RU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нц пока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&lt;</a:t>
            </a:r>
            <a:r>
              <a:rPr lang="ru-RU" sz="2800" dirty="0">
                <a:latin typeface="Courier New" pitchFamily="49" charset="0"/>
              </a:rPr>
              <a:t>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</a:t>
            </a:r>
            <a:r>
              <a:rPr lang="ru-RU" sz="2800" dirty="0">
                <a:latin typeface="Courier New" pitchFamily="49" charset="0"/>
              </a:rPr>
              <a:t>вывод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ru-RU" sz="2800" dirty="0">
                <a:latin typeface="Courier New" pitchFamily="49" charset="0"/>
              </a:rPr>
              <a:t>, </a:t>
            </a:r>
            <a:r>
              <a:rPr lang="ru-RU" sz="2800" dirty="0" err="1">
                <a:latin typeface="Courier New" pitchFamily="49" charset="0"/>
              </a:rPr>
              <a:t>нс</a:t>
            </a:r>
            <a:endParaRPr lang="en-US" sz="28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2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кц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кон</a:t>
            </a:r>
            <a:endParaRPr lang="da-DK" sz="2800" dirty="0">
              <a:latin typeface="Courier New" pitchFamily="49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E3E2642-3E3F-BD91-6B27-38F49FE3C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3282" y="3802419"/>
            <a:ext cx="40005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000000"/>
                </a:solidFill>
                <a:latin typeface="Courier New" panose="02070309020205020404" pitchFamily="49" charset="0"/>
              </a:rPr>
              <a:t>1</a:t>
            </a:r>
          </a:p>
          <a:p>
            <a:pPr eaLnBrk="1" hangingPunct="1"/>
            <a:r>
              <a:rPr lang="ru-RU" altLang="ru-RU" sz="2800">
                <a:solidFill>
                  <a:srgbClr val="000000"/>
                </a:solidFill>
                <a:latin typeface="Courier New" panose="02070309020205020404" pitchFamily="49" charset="0"/>
              </a:rPr>
              <a:t>3</a:t>
            </a:r>
          </a:p>
          <a:p>
            <a:pPr eaLnBrk="1" hangingPunct="1"/>
            <a:r>
              <a:rPr lang="ru-RU" altLang="ru-RU" sz="2800">
                <a:solidFill>
                  <a:srgbClr val="000000"/>
                </a:solidFill>
                <a:latin typeface="Courier New" panose="02070309020205020404" pitchFamily="49" charset="0"/>
              </a:rPr>
              <a:t>5</a:t>
            </a:r>
            <a:endParaRPr lang="ru-RU" altLang="ru-RU"/>
          </a:p>
        </p:txBody>
      </p:sp>
      <p:sp>
        <p:nvSpPr>
          <p:cNvPr id="11" name="Стрелка вправо 5">
            <a:extLst>
              <a:ext uri="{FF2B5EF4-FFF2-40B4-BE49-F238E27FC236}">
                <a16:creationId xmlns:a16="http://schemas.microsoft.com/office/drawing/2014/main" id="{A5543189-405C-75D1-1B0A-B9E5B6098C67}"/>
              </a:ext>
            </a:extLst>
          </p:cNvPr>
          <p:cNvSpPr/>
          <p:nvPr/>
        </p:nvSpPr>
        <p:spPr bwMode="auto">
          <a:xfrm>
            <a:off x="9856507" y="4307244"/>
            <a:ext cx="514350" cy="333375"/>
          </a:xfrm>
          <a:prstGeom prst="rightArrow">
            <a:avLst/>
          </a:prstGeom>
          <a:solidFill>
            <a:srgbClr val="F08143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670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ПРИМЕРЫ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9A122660-EFF5-2E17-C74F-FB604BC87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268" y="2406354"/>
            <a:ext cx="5281612" cy="39703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алг </a:t>
            </a:r>
            <a:r>
              <a:rPr lang="ru-RU" sz="2800" dirty="0">
                <a:solidFill>
                  <a:srgbClr val="00C4BA"/>
                </a:solidFill>
                <a:latin typeface="Courier New" pitchFamily="49" charset="0"/>
              </a:rPr>
              <a:t>Пример 3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  </a:t>
            </a:r>
            <a:r>
              <a:rPr lang="ru-RU" sz="28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800" dirty="0"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N:=</a:t>
            </a:r>
            <a:r>
              <a:rPr lang="en-US" sz="2800" dirty="0">
                <a:latin typeface="Arial" charset="0"/>
              </a:rPr>
              <a:t> </a:t>
            </a:r>
            <a:r>
              <a:rPr lang="ru-RU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нц пока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&lt;</a:t>
            </a:r>
            <a:r>
              <a:rPr lang="ru-RU" sz="2800" dirty="0">
                <a:latin typeface="Courier New" pitchFamily="49" charset="0"/>
              </a:rPr>
              <a:t>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</a:t>
            </a:r>
            <a:r>
              <a:rPr lang="ru-RU" sz="2800" dirty="0">
                <a:latin typeface="Courier New" pitchFamily="49" charset="0"/>
              </a:rPr>
              <a:t>вывод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ru-RU" sz="2800" dirty="0">
                <a:latin typeface="Courier New" pitchFamily="49" charset="0"/>
              </a:rPr>
              <a:t>*</a:t>
            </a:r>
            <a:r>
              <a:rPr lang="en-US" sz="2800" dirty="0">
                <a:latin typeface="Courier New" pitchFamily="49" charset="0"/>
              </a:rPr>
              <a:t>N*N</a:t>
            </a:r>
            <a:r>
              <a:rPr lang="ru-RU" sz="2800" dirty="0">
                <a:latin typeface="Courier New" pitchFamily="49" charset="0"/>
              </a:rPr>
              <a:t>, </a:t>
            </a:r>
            <a:r>
              <a:rPr lang="ru-RU" sz="2800" dirty="0" err="1">
                <a:latin typeface="Courier New" pitchFamily="49" charset="0"/>
              </a:rPr>
              <a:t>нс</a:t>
            </a:r>
            <a:endParaRPr lang="en-US" sz="28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кц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кон</a:t>
            </a:r>
            <a:endParaRPr lang="da-DK" sz="2800" dirty="0">
              <a:latin typeface="Courier New" pitchFamily="49" charset="0"/>
            </a:endParaRPr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D5B53E63-8DEB-6798-5507-F0DA5646A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2308" y="2418684"/>
            <a:ext cx="5281612" cy="39703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алг </a:t>
            </a:r>
            <a:r>
              <a:rPr lang="ru-RU" sz="2800" dirty="0">
                <a:solidFill>
                  <a:srgbClr val="00C4BA"/>
                </a:solidFill>
                <a:latin typeface="Courier New" pitchFamily="49" charset="0"/>
              </a:rPr>
              <a:t>Пример 4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  </a:t>
            </a:r>
            <a:r>
              <a:rPr lang="ru-RU" sz="28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800" dirty="0"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N:=</a:t>
            </a:r>
            <a:r>
              <a:rPr lang="en-US" sz="2800" dirty="0">
                <a:latin typeface="Arial" charset="0"/>
              </a:rPr>
              <a:t> </a:t>
            </a:r>
            <a:r>
              <a:rPr lang="ru-RU" sz="2800" dirty="0">
                <a:solidFill>
                  <a:srgbClr val="0095FF"/>
                </a:solidFill>
                <a:latin typeface="Courier New" pitchFamily="49" charset="0"/>
              </a:rPr>
              <a:t>5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нц пока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&gt;</a:t>
            </a:r>
            <a:r>
              <a:rPr lang="ru-RU" sz="2800" dirty="0">
                <a:latin typeface="Courier New" pitchFamily="49" charset="0"/>
              </a:rPr>
              <a:t>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</a:t>
            </a:r>
            <a:r>
              <a:rPr lang="ru-RU" sz="2800" dirty="0">
                <a:latin typeface="Courier New" pitchFamily="49" charset="0"/>
              </a:rPr>
              <a:t>вывод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ru-RU" sz="2800" dirty="0">
                <a:latin typeface="Courier New" pitchFamily="49" charset="0"/>
              </a:rPr>
              <a:t>*</a:t>
            </a:r>
            <a:r>
              <a:rPr lang="en-US" sz="2800" dirty="0">
                <a:latin typeface="Courier New" pitchFamily="49" charset="0"/>
              </a:rPr>
              <a:t>N*N</a:t>
            </a:r>
            <a:r>
              <a:rPr lang="ru-RU" sz="2800" dirty="0">
                <a:latin typeface="Courier New" pitchFamily="49" charset="0"/>
              </a:rPr>
              <a:t>, </a:t>
            </a:r>
            <a:r>
              <a:rPr lang="ru-RU" sz="2800" dirty="0" err="1">
                <a:latin typeface="Courier New" pitchFamily="49" charset="0"/>
              </a:rPr>
              <a:t>нс</a:t>
            </a:r>
            <a:endParaRPr lang="en-US" sz="28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-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1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кц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кон</a:t>
            </a:r>
            <a:endParaRPr lang="da-DK" sz="28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632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ПРИМЕРЫ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2FB80338-2D4A-BA8C-1CAC-EBAED78CB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1486" y="2096362"/>
            <a:ext cx="5281612" cy="39703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алг </a:t>
            </a:r>
            <a:r>
              <a:rPr lang="ru-RU" sz="2800" dirty="0">
                <a:solidFill>
                  <a:srgbClr val="00C4BA"/>
                </a:solidFill>
                <a:latin typeface="Courier New" pitchFamily="49" charset="0"/>
              </a:rPr>
              <a:t>Пример 5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нач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  </a:t>
            </a:r>
            <a:r>
              <a:rPr lang="ru-RU" sz="2800" dirty="0">
                <a:solidFill>
                  <a:srgbClr val="C00000"/>
                </a:solidFill>
                <a:latin typeface="Courier New" pitchFamily="49" charset="0"/>
              </a:rPr>
              <a:t>цел</a:t>
            </a:r>
            <a:r>
              <a:rPr lang="ru-RU" sz="2800" dirty="0">
                <a:latin typeface="Courier New" pitchFamily="49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2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нц пока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&lt;&gt;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5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</a:t>
            </a:r>
            <a:r>
              <a:rPr lang="ru-RU" sz="2800" dirty="0">
                <a:latin typeface="Courier New" pitchFamily="49" charset="0"/>
              </a:rPr>
              <a:t>вывод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ru-RU" sz="2800" dirty="0">
                <a:latin typeface="Courier New" pitchFamily="49" charset="0"/>
              </a:rPr>
              <a:t>, </a:t>
            </a:r>
            <a:r>
              <a:rPr lang="ru-RU" sz="2800" dirty="0" err="1">
                <a:latin typeface="Courier New" pitchFamily="49" charset="0"/>
              </a:rPr>
              <a:t>нс</a:t>
            </a:r>
            <a:endParaRPr lang="en-US" sz="2800" dirty="0"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  N:=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latin typeface="Courier New" pitchFamily="49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>
                <a:solidFill>
                  <a:srgbClr val="0095FF"/>
                </a:solidFill>
                <a:latin typeface="Courier New" pitchFamily="49" charset="0"/>
              </a:rPr>
              <a:t>2</a:t>
            </a:r>
            <a:endParaRPr lang="ru-RU" sz="2800" dirty="0">
              <a:solidFill>
                <a:srgbClr val="0095FF"/>
              </a:solidFill>
              <a:latin typeface="Courier New" pitchFamily="49" charset="0"/>
            </a:endParaRPr>
          </a:p>
          <a:p>
            <a:pPr marL="176213" indent="-176213">
              <a:defRPr/>
            </a:pPr>
            <a:r>
              <a:rPr lang="en-US" sz="2800" dirty="0">
                <a:latin typeface="Courier New" pitchFamily="49" charset="0"/>
              </a:rPr>
              <a:t>  </a:t>
            </a:r>
            <a:r>
              <a:rPr lang="ru-RU" sz="2800" dirty="0">
                <a:latin typeface="Courier New" pitchFamily="49" charset="0"/>
              </a:rPr>
              <a:t>кц</a:t>
            </a:r>
          </a:p>
          <a:p>
            <a:pPr marL="176213" indent="-176213">
              <a:defRPr/>
            </a:pPr>
            <a:r>
              <a:rPr lang="ru-RU" sz="2800" dirty="0">
                <a:latin typeface="Courier New" pitchFamily="49" charset="0"/>
              </a:rPr>
              <a:t>кон</a:t>
            </a:r>
            <a:endParaRPr lang="da-DK" sz="2800" dirty="0">
              <a:latin typeface="Courier New" pitchFamily="49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00528DC-FDEA-12B9-1BF5-36BE3160B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2742" y="1916583"/>
            <a:ext cx="830263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2</a:t>
            </a:r>
            <a:endParaRPr lang="ru-RU" altLang="ru-RU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4</a:t>
            </a:r>
            <a:endParaRPr lang="ru-RU" altLang="ru-RU" sz="280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6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8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10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12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14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16</a:t>
            </a:r>
          </a:p>
          <a:p>
            <a:pPr eaLnBrk="1" hangingPunct="1"/>
            <a:r>
              <a:rPr lang="en-US" altLang="ru-RU" sz="2800" dirty="0">
                <a:solidFill>
                  <a:srgbClr val="000000"/>
                </a:solidFill>
                <a:latin typeface="Courier New" panose="02070309020205020404" pitchFamily="49" charset="0"/>
              </a:rPr>
              <a:t>...</a:t>
            </a:r>
            <a:endParaRPr lang="ru-RU" altLang="ru-RU" dirty="0"/>
          </a:p>
        </p:txBody>
      </p:sp>
      <p:sp>
        <p:nvSpPr>
          <p:cNvPr id="5" name="Стрелка вправо 5">
            <a:extLst>
              <a:ext uri="{FF2B5EF4-FFF2-40B4-BE49-F238E27FC236}">
                <a16:creationId xmlns:a16="http://schemas.microsoft.com/office/drawing/2014/main" id="{6D0C1D0D-004B-28AC-DE72-8D68B6AD14FB}"/>
              </a:ext>
            </a:extLst>
          </p:cNvPr>
          <p:cNvSpPr/>
          <p:nvPr/>
        </p:nvSpPr>
        <p:spPr bwMode="auto">
          <a:xfrm>
            <a:off x="7380928" y="3991497"/>
            <a:ext cx="514350" cy="333375"/>
          </a:xfrm>
          <a:prstGeom prst="rightArrow">
            <a:avLst/>
          </a:prstGeom>
          <a:solidFill>
            <a:srgbClr val="F08143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7D1CCD39-B4C5-5D38-9B92-4DC0FD05C59E}"/>
              </a:ext>
            </a:extLst>
          </p:cNvPr>
          <p:cNvGrpSpPr>
            <a:grpSpLocks/>
          </p:cNvGrpSpPr>
          <p:nvPr/>
        </p:nvGrpSpPr>
        <p:grpSpPr bwMode="auto">
          <a:xfrm>
            <a:off x="627852" y="6158969"/>
            <a:ext cx="10667093" cy="461963"/>
            <a:chOff x="916" y="2398"/>
            <a:chExt cx="4782" cy="291"/>
          </a:xfrm>
        </p:grpSpPr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08A36811-D529-9E6C-B1B7-6D144ED6EB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5" y="2398"/>
              <a:ext cx="4543" cy="291"/>
            </a:xfrm>
            <a:prstGeom prst="rect">
              <a:avLst/>
            </a:prstGeom>
            <a:solidFill>
              <a:srgbClr val="00C4BA"/>
            </a:solidFill>
            <a:ln w="127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b="0" dirty="0">
                  <a:latin typeface="Arial" charset="0"/>
                </a:rPr>
                <a:t>  Условие цикла никогда не станет ложным – это   </a:t>
              </a:r>
              <a:r>
                <a:rPr lang="ru-RU" sz="2400" dirty="0">
                  <a:latin typeface="Arial" charset="0"/>
                </a:rPr>
                <a:t>зацикливание</a:t>
              </a:r>
              <a:r>
                <a:rPr lang="ru-RU" sz="2400" b="0" dirty="0">
                  <a:latin typeface="Arial" charset="0"/>
                </a:rPr>
                <a:t>!</a:t>
              </a: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06D0D19A-C982-2EEB-CF95-589D89938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" y="2398"/>
              <a:ext cx="229" cy="291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  <a:endParaRPr lang="ru-RU" altLang="ru-RU" sz="44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073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31" y="1689464"/>
            <a:ext cx="4329574" cy="478447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933" y="1689464"/>
            <a:ext cx="4340013" cy="484543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3" y="311170"/>
            <a:ext cx="10232571" cy="90488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226423" y="519406"/>
            <a:ext cx="10467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7 класс. Алгоритмизация и программирование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85066" y="2025159"/>
            <a:ext cx="3957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базовом уровне данный раздел не рассматривается.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705957" y="1728638"/>
            <a:ext cx="43400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углубленном (отводится 24 часа), разбиваются на два подраздела: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Исполнители и алгоритмы. Алгоритмические конструкции (16 часов)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Компьютерная графика и  анимация (8  часов)  (графические возможности языков программирования). 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307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Исполнитель Робот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10" name="Picture 73">
            <a:extLst>
              <a:ext uri="{FF2B5EF4-FFF2-40B4-BE49-F238E27FC236}">
                <a16:creationId xmlns:a16="http://schemas.microsoft.com/office/drawing/2014/main" id="{074FEE44-9543-08F9-5821-BF1676C7F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3119" y="2303658"/>
            <a:ext cx="3149600" cy="345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ая прямоугольная выноска 5">
            <a:extLst>
              <a:ext uri="{FF2B5EF4-FFF2-40B4-BE49-F238E27FC236}">
                <a16:creationId xmlns:a16="http://schemas.microsoft.com/office/drawing/2014/main" id="{7CB27C06-0B2C-844D-BE59-78277037A807}"/>
              </a:ext>
            </a:extLst>
          </p:cNvPr>
          <p:cNvSpPr/>
          <p:nvPr/>
        </p:nvSpPr>
        <p:spPr bwMode="auto">
          <a:xfrm>
            <a:off x="5056981" y="2744983"/>
            <a:ext cx="946150" cy="508000"/>
          </a:xfrm>
          <a:prstGeom prst="wedgeRoundRectCallout">
            <a:avLst>
              <a:gd name="adj1" fmla="val -81219"/>
              <a:gd name="adj2" fmla="val 163094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База</a:t>
            </a:r>
          </a:p>
        </p:txBody>
      </p:sp>
      <p:sp>
        <p:nvSpPr>
          <p:cNvPr id="12" name="Скругленная прямоугольная выноска 6">
            <a:extLst>
              <a:ext uri="{FF2B5EF4-FFF2-40B4-BE49-F238E27FC236}">
                <a16:creationId xmlns:a16="http://schemas.microsoft.com/office/drawing/2014/main" id="{3DE46933-AB6B-C3C3-77C0-38B314470C8A}"/>
              </a:ext>
            </a:extLst>
          </p:cNvPr>
          <p:cNvSpPr/>
          <p:nvPr/>
        </p:nvSpPr>
        <p:spPr bwMode="auto">
          <a:xfrm>
            <a:off x="2575719" y="5529458"/>
            <a:ext cx="1163637" cy="508000"/>
          </a:xfrm>
          <a:prstGeom prst="wedgeRoundRectCallout">
            <a:avLst>
              <a:gd name="adj1" fmla="val 42398"/>
              <a:gd name="adj2" fmla="val -223617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Робот</a:t>
            </a:r>
          </a:p>
        </p:txBody>
      </p:sp>
      <p:sp>
        <p:nvSpPr>
          <p:cNvPr id="13" name="Скругленная прямоугольная выноска 7">
            <a:extLst>
              <a:ext uri="{FF2B5EF4-FFF2-40B4-BE49-F238E27FC236}">
                <a16:creationId xmlns:a16="http://schemas.microsoft.com/office/drawing/2014/main" id="{79EB7426-D123-6682-2E40-2C0FABC0461C}"/>
              </a:ext>
            </a:extLst>
          </p:cNvPr>
          <p:cNvSpPr/>
          <p:nvPr/>
        </p:nvSpPr>
        <p:spPr bwMode="auto">
          <a:xfrm>
            <a:off x="1797844" y="2598933"/>
            <a:ext cx="1149350" cy="508000"/>
          </a:xfrm>
          <a:prstGeom prst="wedgeRoundRectCallout">
            <a:avLst>
              <a:gd name="adj1" fmla="val 82827"/>
              <a:gd name="adj2" fmla="val 215815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стена</a:t>
            </a:r>
          </a:p>
        </p:txBody>
      </p:sp>
      <p:sp>
        <p:nvSpPr>
          <p:cNvPr id="14" name="Скругленная прямоугольная выноска 8">
            <a:extLst>
              <a:ext uri="{FF2B5EF4-FFF2-40B4-BE49-F238E27FC236}">
                <a16:creationId xmlns:a16="http://schemas.microsoft.com/office/drawing/2014/main" id="{4363F0AA-61CE-59F6-3767-9FF06776E564}"/>
              </a:ext>
            </a:extLst>
          </p:cNvPr>
          <p:cNvSpPr/>
          <p:nvPr/>
        </p:nvSpPr>
        <p:spPr bwMode="auto">
          <a:xfrm>
            <a:off x="4521994" y="4427733"/>
            <a:ext cx="2193925" cy="1339850"/>
          </a:xfrm>
          <a:prstGeom prst="wedgeRoundRectCallout">
            <a:avLst>
              <a:gd name="adj1" fmla="val -64276"/>
              <a:gd name="adj2" fmla="val -66764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эту клетку надо закрасить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418F2F0-68D1-BF9B-1C9D-F0A56B678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8169" y="2303658"/>
            <a:ext cx="3149600" cy="345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Стрелка вправо 12">
            <a:extLst>
              <a:ext uri="{FF2B5EF4-FFF2-40B4-BE49-F238E27FC236}">
                <a16:creationId xmlns:a16="http://schemas.microsoft.com/office/drawing/2014/main" id="{8D3B9398-A4DC-4653-23D3-E93E940EA40D}"/>
              </a:ext>
            </a:extLst>
          </p:cNvPr>
          <p:cNvSpPr/>
          <p:nvPr/>
        </p:nvSpPr>
        <p:spPr bwMode="auto">
          <a:xfrm>
            <a:off x="5804694" y="3745108"/>
            <a:ext cx="582612" cy="292100"/>
          </a:xfrm>
          <a:prstGeom prst="rightArrow">
            <a:avLst/>
          </a:prstGeom>
          <a:solidFill>
            <a:srgbClr val="F08143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056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6914"/>
            <a:ext cx="11800114" cy="54210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576873"/>
            <a:ext cx="10789856" cy="514018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9997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18203" y="170571"/>
            <a:ext cx="6793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dirty="0">
                <a:latin typeface="Franklin Gothic Demi" panose="020B0703020102020204" pitchFamily="34" charset="0"/>
              </a:rPr>
              <a:t>Система команд Робота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8D089A73-89B9-F59F-9D36-68D5F99E1C2D}"/>
              </a:ext>
            </a:extLst>
          </p:cNvPr>
          <p:cNvSpPr txBox="1">
            <a:spLocks/>
          </p:cNvSpPr>
          <p:nvPr/>
        </p:nvSpPr>
        <p:spPr>
          <a:xfrm>
            <a:off x="311150" y="301625"/>
            <a:ext cx="8375650" cy="4714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altLang="ru-RU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C0404CA-70EE-04AF-CC7E-30D2C3FF35FF}"/>
              </a:ext>
            </a:extLst>
          </p:cNvPr>
          <p:cNvGrpSpPr/>
          <p:nvPr/>
        </p:nvGrpSpPr>
        <p:grpSpPr>
          <a:xfrm>
            <a:off x="841949" y="2532200"/>
            <a:ext cx="3094038" cy="2854574"/>
            <a:chOff x="795957" y="2501532"/>
            <a:chExt cx="3094038" cy="2854574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A6AD3736-ED36-0604-8FB2-59F7B061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957" y="2501532"/>
              <a:ext cx="3094038" cy="226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6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вверх   вниз   вправо  влево</a:t>
              </a:r>
            </a:p>
            <a:p>
              <a:pPr eaLnBrk="1" hangingPunct="1"/>
              <a:endParaRPr lang="en-US" altLang="ru-RU" sz="2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endParaRPr lang="ru-RU" altLang="ru-RU" sz="26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endParaRPr lang="ru-RU" altLang="ru-RU" sz="11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eaLnBrk="1" hangingPunct="1"/>
              <a:r>
                <a:rPr lang="ru-RU" altLang="ru-RU" sz="260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закрасить</a:t>
              </a:r>
              <a:endParaRPr lang="ru-RU" altLang="ru-RU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" name="Скругленная прямоугольная выноска 74">
              <a:extLst>
                <a:ext uri="{FF2B5EF4-FFF2-40B4-BE49-F238E27FC236}">
                  <a16:creationId xmlns:a16="http://schemas.microsoft.com/office/drawing/2014/main" id="{95A307EA-0354-49DA-1C7E-BC3907DDA031}"/>
                </a:ext>
              </a:extLst>
            </p:cNvPr>
            <p:cNvSpPr/>
            <p:nvPr/>
          </p:nvSpPr>
          <p:spPr bwMode="auto">
            <a:xfrm>
              <a:off x="1031016" y="3547421"/>
              <a:ext cx="2265363" cy="428625"/>
            </a:xfrm>
            <a:prstGeom prst="wedgeRoundRectCallout">
              <a:avLst>
                <a:gd name="adj1" fmla="val -6606"/>
                <a:gd name="adj2" fmla="val -100168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n-US" sz="2200" dirty="0">
                  <a:latin typeface="Arial" charset="0"/>
                </a:rPr>
                <a:t>Esc + </a:t>
              </a:r>
              <a:r>
                <a:rPr lang="en-US" sz="2200" b="1" dirty="0">
                  <a:latin typeface="Arial" charset="0"/>
                  <a:sym typeface="Symbol"/>
                </a:rPr>
                <a:t>   </a:t>
              </a:r>
              <a:r>
                <a:rPr lang="en-US" sz="2200" dirty="0">
                  <a:latin typeface="Arial" charset="0"/>
                </a:rPr>
                <a:t> </a:t>
              </a:r>
              <a:endParaRPr lang="ru-RU" sz="2200" dirty="0">
                <a:latin typeface="Arial" charset="0"/>
              </a:endParaRPr>
            </a:p>
          </p:txBody>
        </p:sp>
        <p:sp>
          <p:nvSpPr>
            <p:cNvPr id="7" name="Скругленная прямоугольная выноска 75">
              <a:extLst>
                <a:ext uri="{FF2B5EF4-FFF2-40B4-BE49-F238E27FC236}">
                  <a16:creationId xmlns:a16="http://schemas.microsoft.com/office/drawing/2014/main" id="{AF4B64CB-7E36-3962-E8A1-8ACF9087466E}"/>
                </a:ext>
              </a:extLst>
            </p:cNvPr>
            <p:cNvSpPr/>
            <p:nvPr/>
          </p:nvSpPr>
          <p:spPr bwMode="auto">
            <a:xfrm>
              <a:off x="1036184" y="4871919"/>
              <a:ext cx="2265363" cy="484187"/>
            </a:xfrm>
            <a:prstGeom prst="wedgeRoundRectCallout">
              <a:avLst>
                <a:gd name="adj1" fmla="val -6606"/>
                <a:gd name="adj2" fmla="val -100168"/>
                <a:gd name="adj3" fmla="val 16667"/>
              </a:avLst>
            </a:prstGeom>
            <a:solidFill>
              <a:srgbClr val="93E0DD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en-US" sz="2200" dirty="0">
                  <a:latin typeface="Arial" charset="0"/>
                </a:rPr>
                <a:t>Esc + </a:t>
              </a:r>
              <a:r>
                <a:rPr lang="ru-RU" sz="2200" dirty="0">
                  <a:latin typeface="Arial" charset="0"/>
                  <a:sym typeface="Symbol"/>
                </a:rPr>
                <a:t>пробел</a:t>
              </a:r>
              <a:r>
                <a:rPr lang="en-US" sz="2200" dirty="0">
                  <a:latin typeface="Arial" charset="0"/>
                </a:rPr>
                <a:t> </a:t>
              </a:r>
              <a:endParaRPr lang="ru-RU" sz="2200" dirty="0">
                <a:latin typeface="Arial" charset="0"/>
              </a:endParaRPr>
            </a:p>
          </p:txBody>
        </p:sp>
      </p:grpSp>
      <p:pic>
        <p:nvPicPr>
          <p:cNvPr id="8" name="Picture 73">
            <a:extLst>
              <a:ext uri="{FF2B5EF4-FFF2-40B4-BE49-F238E27FC236}">
                <a16:creationId xmlns:a16="http://schemas.microsoft.com/office/drawing/2014/main" id="{1B5C2867-4350-9C69-1838-B8A17B037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25" y="2493365"/>
            <a:ext cx="2825750" cy="310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9D9DCA-9D18-18CB-54DB-18B75638D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5286" y="1755061"/>
            <a:ext cx="3015620" cy="480131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Команды</a:t>
            </a:r>
          </a:p>
          <a:p>
            <a:pPr>
              <a:defRPr/>
            </a:pPr>
            <a:r>
              <a:rPr lang="ru-RU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нач</a:t>
            </a:r>
            <a:endParaRPr lang="ru-RU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влево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закрасить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вправо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вправо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закрасить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вправо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вверх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влево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влево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закрасить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вправо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вправо</a:t>
            </a:r>
          </a:p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кон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906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A38A002-6A50-75A7-22B8-879C3E697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457" y="2416122"/>
            <a:ext cx="4048125" cy="2511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845329-6D8B-1BA4-2ADC-4299FF8D2AC0}"/>
              </a:ext>
            </a:extLst>
          </p:cNvPr>
          <p:cNvSpPr/>
          <p:nvPr/>
        </p:nvSpPr>
        <p:spPr>
          <a:xfrm>
            <a:off x="4779038" y="2341214"/>
            <a:ext cx="3553240" cy="341630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Ряд</a:t>
            </a:r>
          </a:p>
          <a:p>
            <a:pPr>
              <a:defRPr/>
            </a:pP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нач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раз</a:t>
            </a: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закрасить</a:t>
            </a: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кон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0B3C5DB-A525-0A33-5A58-6985D396D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5800" y="3423635"/>
            <a:ext cx="2325687" cy="1570038"/>
          </a:xfrm>
          <a:prstGeom prst="rect">
            <a:avLst/>
          </a:prstGeom>
          <a:solidFill>
            <a:schemeClr val="bg1"/>
          </a:solidFill>
          <a:ln w="9525">
            <a:solidFill>
              <a:srgbClr val="00C4B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нц </a:t>
            </a:r>
            <a:r>
              <a:rPr lang="ru-RU" altLang="ru-RU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ru-RU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раз</a:t>
            </a:r>
          </a:p>
          <a:p>
            <a:pPr eaLnBrk="1" hangingPunct="1"/>
            <a:r>
              <a:rPr lang="ru-RU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кц</a:t>
            </a:r>
          </a:p>
        </p:txBody>
      </p:sp>
      <p:sp>
        <p:nvSpPr>
          <p:cNvPr id="7" name="Скругленная прямоугольная выноска 8">
            <a:extLst>
              <a:ext uri="{FF2B5EF4-FFF2-40B4-BE49-F238E27FC236}">
                <a16:creationId xmlns:a16="http://schemas.microsoft.com/office/drawing/2014/main" id="{AA3812B9-2046-2B67-0C15-D7DA31E45489}"/>
              </a:ext>
            </a:extLst>
          </p:cNvPr>
          <p:cNvSpPr/>
          <p:nvPr/>
        </p:nvSpPr>
        <p:spPr bwMode="auto">
          <a:xfrm>
            <a:off x="6526662" y="2787868"/>
            <a:ext cx="1511300" cy="503237"/>
          </a:xfrm>
          <a:prstGeom prst="wedgeRoundRectCallout">
            <a:avLst>
              <a:gd name="adj1" fmla="val -50271"/>
              <a:gd name="adj2" fmla="val 95009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400" dirty="0">
                <a:latin typeface="Arial" charset="0"/>
              </a:rPr>
              <a:t>Esc + </a:t>
            </a:r>
            <a:r>
              <a:rPr lang="ru-RU" sz="2400" dirty="0">
                <a:latin typeface="Arial" charset="0"/>
                <a:sym typeface="Symbol"/>
              </a:rPr>
              <a:t>Р</a:t>
            </a:r>
            <a:endParaRPr lang="ru-RU" sz="2400" dirty="0">
              <a:latin typeface="Arial" charset="0"/>
            </a:endParaRPr>
          </a:p>
        </p:txBody>
      </p:sp>
      <p:sp>
        <p:nvSpPr>
          <p:cNvPr id="12" name="Полилиния 7">
            <a:extLst>
              <a:ext uri="{FF2B5EF4-FFF2-40B4-BE49-F238E27FC236}">
                <a16:creationId xmlns:a16="http://schemas.microsoft.com/office/drawing/2014/main" id="{60C198F0-F1B6-BC50-532E-81C20AFCF37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464740" y="3107377"/>
            <a:ext cx="2177480" cy="3596466"/>
          </a:xfrm>
          <a:custGeom>
            <a:avLst/>
            <a:gdLst>
              <a:gd name="T0" fmla="*/ 1169673 w 1165860"/>
              <a:gd name="T1" fmla="*/ 502780 h 4526280"/>
              <a:gd name="T2" fmla="*/ 0 w 1165860"/>
              <a:gd name="T3" fmla="*/ 0 h 4526280"/>
              <a:gd name="T4" fmla="*/ 0 w 1165860"/>
              <a:gd name="T5" fmla="*/ 4525002 h 4526280"/>
              <a:gd name="T6" fmla="*/ 1169673 w 1165860"/>
              <a:gd name="T7" fmla="*/ 2072056 h 4526280"/>
              <a:gd name="T8" fmla="*/ 1169673 w 1165860"/>
              <a:gd name="T9" fmla="*/ 502780 h 45262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5860"/>
              <a:gd name="T16" fmla="*/ 0 h 4526280"/>
              <a:gd name="T17" fmla="*/ 1165860 w 1165860"/>
              <a:gd name="T18" fmla="*/ 4526280 h 45262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5860" h="4526280">
                <a:moveTo>
                  <a:pt x="1165860" y="502920"/>
                </a:moveTo>
                <a:lnTo>
                  <a:pt x="0" y="0"/>
                </a:lnTo>
                <a:lnTo>
                  <a:pt x="0" y="4526280"/>
                </a:lnTo>
                <a:lnTo>
                  <a:pt x="1165860" y="2072640"/>
                </a:lnTo>
                <a:lnTo>
                  <a:pt x="1165860" y="502920"/>
                </a:lnTo>
                <a:close/>
              </a:path>
            </a:pathLst>
          </a:custGeom>
          <a:gradFill rotWithShape="1">
            <a:gsLst>
              <a:gs pos="0">
                <a:srgbClr val="93E0DD"/>
              </a:gs>
              <a:gs pos="100000">
                <a:schemeClr val="bg1">
                  <a:alpha val="78998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0F64E69-3249-B6A4-8787-9C801B5CB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6830" y="2054631"/>
            <a:ext cx="2324100" cy="4524375"/>
          </a:xfrm>
          <a:prstGeom prst="rect">
            <a:avLst/>
          </a:prstGeom>
          <a:solidFill>
            <a:schemeClr val="bg1"/>
          </a:solidFill>
          <a:ln w="9525">
            <a:solidFill>
              <a:srgbClr val="00C4B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</p:txBody>
      </p:sp>
    </p:spTree>
    <p:extLst>
      <p:ext uri="{BB962C8B-B14F-4D97-AF65-F5344CB8AC3E}">
        <p14:creationId xmlns:p14="http://schemas.microsoft.com/office/powerpoint/2010/main" val="2502841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68319"/>
            <a:ext cx="11800114" cy="548968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642095"/>
            <a:ext cx="10789856" cy="507496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216290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31842" y="297653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ПРИМЕРЫ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A9D86C9-C005-9FF4-8B3D-A770B62F5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635" y="1716968"/>
            <a:ext cx="4381500" cy="233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30D1F8-D0DB-6621-374F-F53F056EA2BD}"/>
              </a:ext>
            </a:extLst>
          </p:cNvPr>
          <p:cNvSpPr/>
          <p:nvPr/>
        </p:nvSpPr>
        <p:spPr>
          <a:xfrm>
            <a:off x="7527925" y="1662172"/>
            <a:ext cx="3571875" cy="5016758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000" b="1" dirty="0" err="1"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Ряд</a:t>
            </a:r>
          </a:p>
          <a:p>
            <a:pPr>
              <a:defRPr/>
            </a:pPr>
            <a:r>
              <a:rPr lang="ru-RU" sz="2000" b="1" dirty="0" err="1">
                <a:latin typeface="Courier New" pitchFamily="49" charset="0"/>
                <a:cs typeface="Courier New" pitchFamily="49" charset="0"/>
              </a:rPr>
              <a:t>нач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влево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вверх</a:t>
            </a: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err="1"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раз</a:t>
            </a: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вправо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вниз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закрасить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вверх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вправо</a:t>
            </a:r>
          </a:p>
          <a:p>
            <a:pPr>
              <a:defRPr/>
            </a:pP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вниз</a:t>
            </a: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err="1">
                <a:latin typeface="Courier New" pitchFamily="49" charset="0"/>
                <a:cs typeface="Courier New" pitchFamily="49" charset="0"/>
              </a:rPr>
              <a:t>кц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вверх</a:t>
            </a:r>
          </a:p>
          <a:p>
            <a:pPr>
              <a:defRPr/>
            </a:pPr>
            <a:r>
              <a:rPr lang="ru-RU" sz="2000" b="1" dirty="0">
                <a:latin typeface="Courier New" pitchFamily="49" charset="0"/>
                <a:cs typeface="Courier New" pitchFamily="49" charset="0"/>
              </a:rPr>
              <a:t>кон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8DA749D-12E4-9FE8-6932-AB05AB4F1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12390" y="3630844"/>
            <a:ext cx="3015534" cy="2251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5D638A7-E6CA-F514-332D-373346BCE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2879" y="3517731"/>
            <a:ext cx="2222500" cy="2246769"/>
          </a:xfrm>
          <a:prstGeom prst="rect">
            <a:avLst/>
          </a:prstGeom>
          <a:solidFill>
            <a:schemeClr val="bg1"/>
          </a:solidFill>
          <a:ln w="9525">
            <a:solidFill>
              <a:srgbClr val="00C4B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вверх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вниз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вверх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0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вниз</a:t>
            </a:r>
          </a:p>
        </p:txBody>
      </p:sp>
      <p:sp>
        <p:nvSpPr>
          <p:cNvPr id="9" name="Трапеция 8">
            <a:extLst>
              <a:ext uri="{FF2B5EF4-FFF2-40B4-BE49-F238E27FC236}">
                <a16:creationId xmlns:a16="http://schemas.microsoft.com/office/drawing/2014/main" id="{D9F41743-6278-E089-68B9-CDD80007340C}"/>
              </a:ext>
            </a:extLst>
          </p:cNvPr>
          <p:cNvSpPr/>
          <p:nvPr/>
        </p:nvSpPr>
        <p:spPr>
          <a:xfrm rot="16200000">
            <a:off x="6522682" y="3975491"/>
            <a:ext cx="2004845" cy="1315549"/>
          </a:xfrm>
          <a:prstGeom prst="trapezoid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93E0DD"/>
              </a:gs>
              <a:gs pos="100000">
                <a:srgbClr val="93E0D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8">
            <a:extLst>
              <a:ext uri="{FF2B5EF4-FFF2-40B4-BE49-F238E27FC236}">
                <a16:creationId xmlns:a16="http://schemas.microsoft.com/office/drawing/2014/main" id="{DC056B0F-55F5-0BD5-2088-144A130A8A23}"/>
              </a:ext>
            </a:extLst>
          </p:cNvPr>
          <p:cNvSpPr/>
          <p:nvPr/>
        </p:nvSpPr>
        <p:spPr bwMode="auto">
          <a:xfrm>
            <a:off x="5008080" y="3998972"/>
            <a:ext cx="1385887" cy="862013"/>
          </a:xfrm>
          <a:custGeom>
            <a:avLst/>
            <a:gdLst>
              <a:gd name="connsiteX0" fmla="*/ 15240 w 1386840"/>
              <a:gd name="connsiteY0" fmla="*/ 861060 h 861060"/>
              <a:gd name="connsiteX1" fmla="*/ 0 w 1386840"/>
              <a:gd name="connsiteY1" fmla="*/ 15240 h 861060"/>
              <a:gd name="connsiteX2" fmla="*/ 617220 w 1386840"/>
              <a:gd name="connsiteY2" fmla="*/ 15240 h 861060"/>
              <a:gd name="connsiteX3" fmla="*/ 624840 w 1386840"/>
              <a:gd name="connsiteY3" fmla="*/ 830580 h 861060"/>
              <a:gd name="connsiteX4" fmla="*/ 784860 w 1386840"/>
              <a:gd name="connsiteY4" fmla="*/ 830580 h 861060"/>
              <a:gd name="connsiteX5" fmla="*/ 784860 w 1386840"/>
              <a:gd name="connsiteY5" fmla="*/ 7620 h 861060"/>
              <a:gd name="connsiteX6" fmla="*/ 1371600 w 1386840"/>
              <a:gd name="connsiteY6" fmla="*/ 0 h 861060"/>
              <a:gd name="connsiteX7" fmla="*/ 1386840 w 1386840"/>
              <a:gd name="connsiteY7" fmla="*/ 571500 h 86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6840" h="861060">
                <a:moveTo>
                  <a:pt x="15240" y="861060"/>
                </a:moveTo>
                <a:lnTo>
                  <a:pt x="0" y="15240"/>
                </a:lnTo>
                <a:lnTo>
                  <a:pt x="617220" y="15240"/>
                </a:lnTo>
                <a:lnTo>
                  <a:pt x="624840" y="830580"/>
                </a:lnTo>
                <a:lnTo>
                  <a:pt x="784860" y="830580"/>
                </a:lnTo>
                <a:lnTo>
                  <a:pt x="784860" y="7620"/>
                </a:lnTo>
                <a:lnTo>
                  <a:pt x="1371600" y="0"/>
                </a:lnTo>
                <a:lnTo>
                  <a:pt x="1386840" y="571500"/>
                </a:ln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9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1994"/>
            <a:ext cx="11800114" cy="535600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661911"/>
            <a:ext cx="10789856" cy="50551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75570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97449" y="276750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ПРИМЕРЫ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2C3D977-E6F9-36A8-A740-CD3FB2A53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8029" y="3780509"/>
            <a:ext cx="3262312" cy="243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32B379-4F0D-01A0-ACEF-228E24904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7590" y="1412873"/>
            <a:ext cx="4381500" cy="233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A561CCB-C2C5-C2B4-DAFB-CF78BC4D3A0A}"/>
              </a:ext>
            </a:extLst>
          </p:cNvPr>
          <p:cNvSpPr/>
          <p:nvPr/>
        </p:nvSpPr>
        <p:spPr>
          <a:xfrm>
            <a:off x="7802768" y="1763821"/>
            <a:ext cx="3390694" cy="483235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2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200" b="1" dirty="0" err="1"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Ряд</a:t>
            </a:r>
          </a:p>
          <a:p>
            <a:pPr>
              <a:defRPr/>
            </a:pPr>
            <a:r>
              <a:rPr lang="ru-RU" sz="2200" b="1" dirty="0" err="1">
                <a:latin typeface="Courier New" pitchFamily="49" charset="0"/>
                <a:cs typeface="Courier New" pitchFamily="49" charset="0"/>
              </a:rPr>
              <a:t>нач</a:t>
            </a:r>
            <a:endParaRPr lang="ru-RU" sz="22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влево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вверх</a:t>
            </a:r>
            <a:endParaRPr lang="en-US" sz="22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200" b="1" dirty="0" err="1"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раз</a:t>
            </a:r>
          </a:p>
          <a:p>
            <a:pPr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вниз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закрасить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вверх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вправо</a:t>
            </a:r>
          </a:p>
          <a:p>
            <a:pPr>
              <a:defRPr/>
            </a:pPr>
            <a:r>
              <a:rPr lang="ru-RU" sz="22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200" b="1" dirty="0" err="1">
                <a:latin typeface="Courier New" pitchFamily="49" charset="0"/>
                <a:cs typeface="Courier New" pitchFamily="49" charset="0"/>
              </a:rPr>
              <a:t>кц</a:t>
            </a:r>
            <a:endParaRPr lang="ru-RU" sz="22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кон</a:t>
            </a:r>
          </a:p>
        </p:txBody>
      </p:sp>
      <p:sp>
        <p:nvSpPr>
          <p:cNvPr id="7" name="Полилиния 9">
            <a:extLst>
              <a:ext uri="{FF2B5EF4-FFF2-40B4-BE49-F238E27FC236}">
                <a16:creationId xmlns:a16="http://schemas.microsoft.com/office/drawing/2014/main" id="{B0C5AE5A-4974-5C4E-DF1D-3295BCCB634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135635" y="3952980"/>
            <a:ext cx="2200842" cy="1994364"/>
          </a:xfrm>
          <a:custGeom>
            <a:avLst/>
            <a:gdLst>
              <a:gd name="T0" fmla="*/ 1352145 w 1165860"/>
              <a:gd name="T1" fmla="*/ 0 h 5562296"/>
              <a:gd name="T2" fmla="*/ 0 w 1165860"/>
              <a:gd name="T3" fmla="*/ 331557 h 5562296"/>
              <a:gd name="T4" fmla="*/ 0 w 1165860"/>
              <a:gd name="T5" fmla="*/ 2772417 h 5562296"/>
              <a:gd name="T6" fmla="*/ 1352145 w 1165860"/>
              <a:gd name="T7" fmla="*/ 1774563 h 5562296"/>
              <a:gd name="T8" fmla="*/ 1352145 w 1165860"/>
              <a:gd name="T9" fmla="*/ 0 h 55622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65860"/>
              <a:gd name="T16" fmla="*/ 0 h 5562296"/>
              <a:gd name="T17" fmla="*/ 1165860 w 1165860"/>
              <a:gd name="T18" fmla="*/ 5562296 h 556229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65860" h="5562296">
                <a:moveTo>
                  <a:pt x="1165860" y="0"/>
                </a:moveTo>
                <a:lnTo>
                  <a:pt x="0" y="665202"/>
                </a:lnTo>
                <a:lnTo>
                  <a:pt x="0" y="5562296"/>
                </a:lnTo>
                <a:lnTo>
                  <a:pt x="1165860" y="3560305"/>
                </a:lnTo>
                <a:lnTo>
                  <a:pt x="1165860" y="0"/>
                </a:lnTo>
                <a:close/>
              </a:path>
            </a:pathLst>
          </a:custGeom>
          <a:gradFill rotWithShape="1">
            <a:gsLst>
              <a:gs pos="0">
                <a:srgbClr val="00C4BA"/>
              </a:gs>
              <a:gs pos="100000">
                <a:schemeClr val="bg1">
                  <a:alpha val="78998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0A73FCA-097C-9057-AE96-C8380EB53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6480" y="4108622"/>
            <a:ext cx="2222500" cy="1785937"/>
          </a:xfrm>
          <a:prstGeom prst="rect">
            <a:avLst/>
          </a:prstGeom>
          <a:solidFill>
            <a:schemeClr val="bg1"/>
          </a:solidFill>
          <a:ln w="9525">
            <a:solidFill>
              <a:srgbClr val="00C4BA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вниз</a:t>
            </a:r>
          </a:p>
          <a:p>
            <a:pPr eaLnBrk="1" hangingPunct="1"/>
            <a:r>
              <a:rPr lang="ru-RU" altLang="ru-RU" sz="2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вверх</a:t>
            </a:r>
          </a:p>
          <a:p>
            <a:pPr eaLnBrk="1" hangingPunct="1"/>
            <a:r>
              <a:rPr lang="ru-RU" altLang="ru-RU" sz="2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</p:txBody>
      </p:sp>
      <p:sp>
        <p:nvSpPr>
          <p:cNvPr id="9" name="Полилиния 8">
            <a:extLst>
              <a:ext uri="{FF2B5EF4-FFF2-40B4-BE49-F238E27FC236}">
                <a16:creationId xmlns:a16="http://schemas.microsoft.com/office/drawing/2014/main" id="{0A71CD62-91A5-7F4A-F96C-80DA368812B8}"/>
              </a:ext>
            </a:extLst>
          </p:cNvPr>
          <p:cNvSpPr/>
          <p:nvPr/>
        </p:nvSpPr>
        <p:spPr bwMode="auto">
          <a:xfrm>
            <a:off x="4702969" y="4364239"/>
            <a:ext cx="1370013" cy="831850"/>
          </a:xfrm>
          <a:custGeom>
            <a:avLst/>
            <a:gdLst>
              <a:gd name="connsiteX0" fmla="*/ 15240 w 1386840"/>
              <a:gd name="connsiteY0" fmla="*/ 861060 h 861060"/>
              <a:gd name="connsiteX1" fmla="*/ 0 w 1386840"/>
              <a:gd name="connsiteY1" fmla="*/ 15240 h 861060"/>
              <a:gd name="connsiteX2" fmla="*/ 617220 w 1386840"/>
              <a:gd name="connsiteY2" fmla="*/ 15240 h 861060"/>
              <a:gd name="connsiteX3" fmla="*/ 624840 w 1386840"/>
              <a:gd name="connsiteY3" fmla="*/ 830580 h 861060"/>
              <a:gd name="connsiteX4" fmla="*/ 784860 w 1386840"/>
              <a:gd name="connsiteY4" fmla="*/ 830580 h 861060"/>
              <a:gd name="connsiteX5" fmla="*/ 784860 w 1386840"/>
              <a:gd name="connsiteY5" fmla="*/ 7620 h 861060"/>
              <a:gd name="connsiteX6" fmla="*/ 1371600 w 1386840"/>
              <a:gd name="connsiteY6" fmla="*/ 0 h 861060"/>
              <a:gd name="connsiteX7" fmla="*/ 1386840 w 1386840"/>
              <a:gd name="connsiteY7" fmla="*/ 571500 h 861060"/>
              <a:gd name="connsiteX0" fmla="*/ 0 w 1386840"/>
              <a:gd name="connsiteY0" fmla="*/ 15240 h 830580"/>
              <a:gd name="connsiteX1" fmla="*/ 617220 w 1386840"/>
              <a:gd name="connsiteY1" fmla="*/ 15240 h 830580"/>
              <a:gd name="connsiteX2" fmla="*/ 624840 w 1386840"/>
              <a:gd name="connsiteY2" fmla="*/ 830580 h 830580"/>
              <a:gd name="connsiteX3" fmla="*/ 784860 w 1386840"/>
              <a:gd name="connsiteY3" fmla="*/ 830580 h 830580"/>
              <a:gd name="connsiteX4" fmla="*/ 784860 w 1386840"/>
              <a:gd name="connsiteY4" fmla="*/ 7620 h 830580"/>
              <a:gd name="connsiteX5" fmla="*/ 1371600 w 1386840"/>
              <a:gd name="connsiteY5" fmla="*/ 0 h 830580"/>
              <a:gd name="connsiteX6" fmla="*/ 1386840 w 1386840"/>
              <a:gd name="connsiteY6" fmla="*/ 571500 h 830580"/>
              <a:gd name="connsiteX0" fmla="*/ 0 w 1371600"/>
              <a:gd name="connsiteY0" fmla="*/ 15240 h 830580"/>
              <a:gd name="connsiteX1" fmla="*/ 617220 w 1371600"/>
              <a:gd name="connsiteY1" fmla="*/ 15240 h 830580"/>
              <a:gd name="connsiteX2" fmla="*/ 624840 w 1371600"/>
              <a:gd name="connsiteY2" fmla="*/ 830580 h 830580"/>
              <a:gd name="connsiteX3" fmla="*/ 784860 w 1371600"/>
              <a:gd name="connsiteY3" fmla="*/ 830580 h 830580"/>
              <a:gd name="connsiteX4" fmla="*/ 784860 w 1371600"/>
              <a:gd name="connsiteY4" fmla="*/ 7620 h 830580"/>
              <a:gd name="connsiteX5" fmla="*/ 1371600 w 1371600"/>
              <a:gd name="connsiteY5" fmla="*/ 0 h 83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1600" h="830580">
                <a:moveTo>
                  <a:pt x="0" y="15240"/>
                </a:moveTo>
                <a:lnTo>
                  <a:pt x="617220" y="15240"/>
                </a:lnTo>
                <a:lnTo>
                  <a:pt x="624840" y="830580"/>
                </a:lnTo>
                <a:lnTo>
                  <a:pt x="784860" y="830580"/>
                </a:lnTo>
                <a:lnTo>
                  <a:pt x="784860" y="7620"/>
                </a:lnTo>
                <a:lnTo>
                  <a:pt x="1371600" y="0"/>
                </a:ln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644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44840"/>
            <a:ext cx="11800114" cy="56131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316038"/>
            <a:ext cx="10789856" cy="54010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54550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02487" y="242115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Вложенные циклы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98ACA16-EBFE-69F4-1BE4-B80BC5D0F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2632" y="1569638"/>
            <a:ext cx="3400425" cy="299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A640556-0339-2EDB-3B47-A3A297BCF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5090" y="1408289"/>
            <a:ext cx="4724323" cy="52641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Прямоугольник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нач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раз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раз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закрасить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вниз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6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раз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влево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7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раз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раз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кон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78DA8E0-02A9-3B0A-C9DC-C8A5AB95D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6234" y="2910681"/>
            <a:ext cx="3443288" cy="23082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нц </a:t>
            </a:r>
            <a:r>
              <a:rPr lang="ru-RU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раз</a:t>
            </a:r>
          </a:p>
          <a:p>
            <a:pPr eaLnBrk="1" hangingPunct="1"/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вправо</a:t>
            </a:r>
          </a:p>
          <a:p>
            <a:pPr eaLnBrk="1" hangingPunct="1"/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ru-RU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закрасить</a:t>
            </a:r>
          </a:p>
          <a:p>
            <a:pPr eaLnBrk="1" hangingPunct="1"/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кц</a:t>
            </a:r>
          </a:p>
          <a:p>
            <a:pPr eaLnBrk="1" hangingPunct="1"/>
            <a:r>
              <a:rPr lang="ru-RU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вниз</a:t>
            </a:r>
          </a:p>
          <a:p>
            <a:pPr eaLnBrk="1" hangingPunct="1"/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нц </a:t>
            </a:r>
            <a:r>
              <a:rPr lang="ru-RU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раз </a:t>
            </a:r>
            <a:r>
              <a:rPr lang="ru-RU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влево </a:t>
            </a: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кц</a:t>
            </a:r>
            <a:endParaRPr lang="ru-RU" altLang="ru-RU"/>
          </a:p>
        </p:txBody>
      </p:sp>
      <p:grpSp>
        <p:nvGrpSpPr>
          <p:cNvPr id="7" name="Group 55">
            <a:extLst>
              <a:ext uri="{FF2B5EF4-FFF2-40B4-BE49-F238E27FC236}">
                <a16:creationId xmlns:a16="http://schemas.microsoft.com/office/drawing/2014/main" id="{314CA76E-D8A9-093F-6515-FE0C10CB502A}"/>
              </a:ext>
            </a:extLst>
          </p:cNvPr>
          <p:cNvGrpSpPr>
            <a:grpSpLocks/>
          </p:cNvGrpSpPr>
          <p:nvPr/>
        </p:nvGrpSpPr>
        <p:grpSpPr bwMode="auto">
          <a:xfrm>
            <a:off x="705646" y="4747820"/>
            <a:ext cx="5279023" cy="1200325"/>
            <a:chOff x="406" y="3969"/>
            <a:chExt cx="2346" cy="784"/>
          </a:xfrm>
        </p:grpSpPr>
        <p:sp>
          <p:nvSpPr>
            <p:cNvPr id="8" name="Text Box 56">
              <a:extLst>
                <a:ext uri="{FF2B5EF4-FFF2-40B4-BE49-F238E27FC236}">
                  <a16:creationId xmlns:a16="http://schemas.microsoft.com/office/drawing/2014/main" id="{17A2FC00-BC01-4FB4-0C1D-ACBF93326A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2025" cy="784"/>
            </a:xfrm>
            <a:prstGeom prst="rect">
              <a:avLst/>
            </a:prstGeom>
            <a:solidFill>
              <a:srgbClr val="93E0DD"/>
            </a:solidFill>
            <a:ln w="12700">
              <a:solidFill>
                <a:srgbClr val="93E0D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400" dirty="0"/>
                <a:t>  </a:t>
              </a:r>
              <a:r>
                <a:rPr lang="ru-RU" altLang="ru-RU" sz="2400" b="1" dirty="0"/>
                <a:t>Вложенный цикл</a:t>
              </a:r>
              <a:r>
                <a:rPr lang="ru-RU" altLang="ru-RU" sz="2400" dirty="0"/>
                <a:t> – </a:t>
              </a:r>
              <a:br>
                <a:rPr lang="ru-RU" altLang="ru-RU" sz="2400" dirty="0"/>
              </a:br>
              <a:r>
                <a:rPr lang="ru-RU" altLang="ru-RU" sz="2400" dirty="0"/>
                <a:t>  это цикл внутри   другого цикла.</a:t>
              </a:r>
            </a:p>
          </p:txBody>
        </p:sp>
        <p:sp>
          <p:nvSpPr>
            <p:cNvPr id="9" name="Oval 57">
              <a:extLst>
                <a:ext uri="{FF2B5EF4-FFF2-40B4-BE49-F238E27FC236}">
                  <a16:creationId xmlns:a16="http://schemas.microsoft.com/office/drawing/2014/main" id="{27C1051E-9228-ABB8-44B1-DB8AE204D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" y="4124"/>
              <a:ext cx="320" cy="41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rgbClr val="F08143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ru-RU" altLang="ru-R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  <p:sp>
        <p:nvSpPr>
          <p:cNvPr id="10" name="Полилиния 9">
            <a:extLst>
              <a:ext uri="{FF2B5EF4-FFF2-40B4-BE49-F238E27FC236}">
                <a16:creationId xmlns:a16="http://schemas.microsoft.com/office/drawing/2014/main" id="{F9F880F2-3017-B70A-9CF0-C4F336B32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404" y="3180816"/>
            <a:ext cx="1387829" cy="1567003"/>
          </a:xfrm>
          <a:custGeom>
            <a:avLst/>
            <a:gdLst>
              <a:gd name="T0" fmla="*/ 0 w 1371600"/>
              <a:gd name="T1" fmla="*/ 1673429 h 1673157"/>
              <a:gd name="T2" fmla="*/ 622570 w 1371600"/>
              <a:gd name="T3" fmla="*/ 593483 h 1673157"/>
              <a:gd name="T4" fmla="*/ 1371600 w 1371600"/>
              <a:gd name="T5" fmla="*/ 0 h 1673157"/>
              <a:gd name="T6" fmla="*/ 0 60000 65536"/>
              <a:gd name="T7" fmla="*/ 0 60000 65536"/>
              <a:gd name="T8" fmla="*/ 0 60000 65536"/>
              <a:gd name="T9" fmla="*/ 0 w 1371600"/>
              <a:gd name="T10" fmla="*/ 0 h 1673157"/>
              <a:gd name="T11" fmla="*/ 1371600 w 1371600"/>
              <a:gd name="T12" fmla="*/ 1673157 h 16731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1600" h="1673157">
                <a:moveTo>
                  <a:pt x="0" y="1673157"/>
                </a:moveTo>
                <a:cubicBezTo>
                  <a:pt x="196985" y="1272701"/>
                  <a:pt x="393970" y="872246"/>
                  <a:pt x="622570" y="593387"/>
                </a:cubicBezTo>
                <a:cubicBezTo>
                  <a:pt x="851170" y="314528"/>
                  <a:pt x="1111385" y="157264"/>
                  <a:pt x="1371600" y="0"/>
                </a:cubicBezTo>
              </a:path>
            </a:pathLst>
          </a:custGeom>
          <a:noFill/>
          <a:ln w="28575" algn="ctr">
            <a:solidFill>
              <a:srgbClr val="F08143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Полилиния 10">
            <a:extLst>
              <a:ext uri="{FF2B5EF4-FFF2-40B4-BE49-F238E27FC236}">
                <a16:creationId xmlns:a16="http://schemas.microsoft.com/office/drawing/2014/main" id="{072B4D42-7035-43DA-4556-ABADACE57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670" y="5001209"/>
            <a:ext cx="1141564" cy="283354"/>
          </a:xfrm>
          <a:custGeom>
            <a:avLst/>
            <a:gdLst>
              <a:gd name="T0" fmla="*/ 0 w 1371600"/>
              <a:gd name="T1" fmla="*/ 9409 h 1673157"/>
              <a:gd name="T2" fmla="*/ 49623 w 1371600"/>
              <a:gd name="T3" fmla="*/ 3337 h 1673157"/>
              <a:gd name="T4" fmla="*/ 109326 w 1371600"/>
              <a:gd name="T5" fmla="*/ 0 h 1673157"/>
              <a:gd name="T6" fmla="*/ 0 60000 65536"/>
              <a:gd name="T7" fmla="*/ 0 60000 65536"/>
              <a:gd name="T8" fmla="*/ 0 60000 65536"/>
              <a:gd name="T9" fmla="*/ 0 w 1371600"/>
              <a:gd name="T10" fmla="*/ 0 h 1673157"/>
              <a:gd name="T11" fmla="*/ 1371600 w 1371600"/>
              <a:gd name="T12" fmla="*/ 1673157 h 16731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1600" h="1673157">
                <a:moveTo>
                  <a:pt x="0" y="1673157"/>
                </a:moveTo>
                <a:cubicBezTo>
                  <a:pt x="196985" y="1272701"/>
                  <a:pt x="393970" y="872246"/>
                  <a:pt x="622570" y="593387"/>
                </a:cubicBezTo>
                <a:cubicBezTo>
                  <a:pt x="851170" y="314528"/>
                  <a:pt x="1111385" y="157264"/>
                  <a:pt x="1371600" y="0"/>
                </a:cubicBezTo>
              </a:path>
            </a:pathLst>
          </a:custGeom>
          <a:noFill/>
          <a:ln w="28575" algn="ctr">
            <a:solidFill>
              <a:srgbClr val="F08143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68315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00516"/>
            <a:ext cx="11800114" cy="555748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452567"/>
            <a:ext cx="10789856" cy="526448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258414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66782" y="333068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 с условием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grpSp>
        <p:nvGrpSpPr>
          <p:cNvPr id="2" name="Group 55">
            <a:extLst>
              <a:ext uri="{FF2B5EF4-FFF2-40B4-BE49-F238E27FC236}">
                <a16:creationId xmlns:a16="http://schemas.microsoft.com/office/drawing/2014/main" id="{CD51EE4B-64F4-CE99-1044-24DF0AA26B9C}"/>
              </a:ext>
            </a:extLst>
          </p:cNvPr>
          <p:cNvGrpSpPr>
            <a:grpSpLocks/>
          </p:cNvGrpSpPr>
          <p:nvPr/>
        </p:nvGrpSpPr>
        <p:grpSpPr bwMode="auto">
          <a:xfrm>
            <a:off x="4662776" y="5898924"/>
            <a:ext cx="6659596" cy="568325"/>
            <a:chOff x="587" y="3902"/>
            <a:chExt cx="2618" cy="358"/>
          </a:xfrm>
        </p:grpSpPr>
        <p:sp>
          <p:nvSpPr>
            <p:cNvPr id="3" name="Text Box 56">
              <a:extLst>
                <a:ext uri="{FF2B5EF4-FFF2-40B4-BE49-F238E27FC236}">
                  <a16:creationId xmlns:a16="http://schemas.microsoft.com/office/drawing/2014/main" id="{89980459-4B68-2B4E-F5C8-C429E6EAF2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" y="3969"/>
              <a:ext cx="2478" cy="291"/>
            </a:xfrm>
            <a:prstGeom prst="rect">
              <a:avLst/>
            </a:prstGeom>
            <a:solidFill>
              <a:srgbClr val="93E0DD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altLang="ru-RU" sz="2400" dirty="0"/>
                <a:t>  Расстояния и длины стенок   неизвестны!</a:t>
              </a:r>
            </a:p>
          </p:txBody>
        </p:sp>
        <p:sp>
          <p:nvSpPr>
            <p:cNvPr id="5" name="Oval 57">
              <a:extLst>
                <a:ext uri="{FF2B5EF4-FFF2-40B4-BE49-F238E27FC236}">
                  <a16:creationId xmlns:a16="http://schemas.microsoft.com/office/drawing/2014/main" id="{2DCE8531-370D-2D68-BA7B-E60F20BE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" y="3902"/>
              <a:ext cx="219" cy="358"/>
            </a:xfrm>
            <a:prstGeom prst="ellipse">
              <a:avLst/>
            </a:prstGeom>
            <a:solidFill>
              <a:srgbClr val="F0814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ru-RU" altLang="ru-RU" sz="4400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</p:grp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2FBAA9C-EF12-D08F-0EBD-8807AE33C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385" y="1528750"/>
            <a:ext cx="4784725" cy="41560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На Базу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нач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пока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сверху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свободно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пока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сверху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стена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кон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DC36E8BE-D6BC-A9FE-AB93-30E8B4F71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14" y="1554074"/>
            <a:ext cx="3581400" cy="377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ая прямоугольная выноска 9">
            <a:extLst>
              <a:ext uri="{FF2B5EF4-FFF2-40B4-BE49-F238E27FC236}">
                <a16:creationId xmlns:a16="http://schemas.microsoft.com/office/drawing/2014/main" id="{51019252-EF14-D6F3-65BD-E293FBE46E23}"/>
              </a:ext>
            </a:extLst>
          </p:cNvPr>
          <p:cNvSpPr/>
          <p:nvPr/>
        </p:nvSpPr>
        <p:spPr bwMode="auto">
          <a:xfrm>
            <a:off x="9250306" y="2063005"/>
            <a:ext cx="1418254" cy="503237"/>
          </a:xfrm>
          <a:prstGeom prst="wedgeRoundRectCallout">
            <a:avLst>
              <a:gd name="adj1" fmla="val -140776"/>
              <a:gd name="adj2" fmla="val 82184"/>
              <a:gd name="adj3" fmla="val 16667"/>
            </a:avLst>
          </a:prstGeom>
          <a:solidFill>
            <a:srgbClr val="93E0DD"/>
          </a:solidFill>
          <a:ln w="12700" cap="flat" cmpd="sng" algn="ctr">
            <a:noFill/>
            <a:prstDash val="solid"/>
            <a:round/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400" dirty="0">
                <a:latin typeface="Arial" charset="0"/>
              </a:rPr>
              <a:t>Esc + </a:t>
            </a:r>
            <a:r>
              <a:rPr lang="ru-RU" sz="2400" dirty="0">
                <a:latin typeface="Arial" charset="0"/>
              </a:rPr>
              <a:t>П</a:t>
            </a:r>
          </a:p>
        </p:txBody>
      </p:sp>
      <p:sp>
        <p:nvSpPr>
          <p:cNvPr id="11" name="Text Box 56">
            <a:extLst>
              <a:ext uri="{FF2B5EF4-FFF2-40B4-BE49-F238E27FC236}">
                <a16:creationId xmlns:a16="http://schemas.microsoft.com/office/drawing/2014/main" id="{C502BAA2-99FC-3B82-B9C9-059D9F41C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314" y="5435417"/>
            <a:ext cx="3581400" cy="1200329"/>
          </a:xfrm>
          <a:prstGeom prst="rect">
            <a:avLst/>
          </a:prstGeom>
          <a:solidFill>
            <a:srgbClr val="93E0DD"/>
          </a:solidFill>
          <a:ln w="12700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400" dirty="0"/>
              <a:t>  Робот может находиться в любом месте под стеной</a:t>
            </a:r>
          </a:p>
        </p:txBody>
      </p:sp>
      <p:sp>
        <p:nvSpPr>
          <p:cNvPr id="22" name="Ромб 21">
            <a:extLst>
              <a:ext uri="{FF2B5EF4-FFF2-40B4-BE49-F238E27FC236}">
                <a16:creationId xmlns:a16="http://schemas.microsoft.com/office/drawing/2014/main" id="{F9850CA3-D528-CB70-3968-86DFEB6C3D76}"/>
              </a:ext>
            </a:extLst>
          </p:cNvPr>
          <p:cNvSpPr/>
          <p:nvPr/>
        </p:nvSpPr>
        <p:spPr>
          <a:xfrm>
            <a:off x="2743200" y="3349690"/>
            <a:ext cx="139959" cy="177281"/>
          </a:xfrm>
          <a:prstGeom prst="diamond">
            <a:avLst/>
          </a:prstGeom>
          <a:solidFill>
            <a:srgbClr val="F081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омб 22">
            <a:extLst>
              <a:ext uri="{FF2B5EF4-FFF2-40B4-BE49-F238E27FC236}">
                <a16:creationId xmlns:a16="http://schemas.microsoft.com/office/drawing/2014/main" id="{5506317E-9687-CBA4-323D-8DC3B0E7D20E}"/>
              </a:ext>
            </a:extLst>
          </p:cNvPr>
          <p:cNvSpPr/>
          <p:nvPr/>
        </p:nvSpPr>
        <p:spPr>
          <a:xfrm>
            <a:off x="2055845" y="3590730"/>
            <a:ext cx="139959" cy="177281"/>
          </a:xfrm>
          <a:prstGeom prst="diamond">
            <a:avLst/>
          </a:prstGeom>
          <a:solidFill>
            <a:srgbClr val="F081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омб 23">
            <a:extLst>
              <a:ext uri="{FF2B5EF4-FFF2-40B4-BE49-F238E27FC236}">
                <a16:creationId xmlns:a16="http://schemas.microsoft.com/office/drawing/2014/main" id="{5252B766-5D57-2546-270F-BF0893F06A70}"/>
              </a:ext>
            </a:extLst>
          </p:cNvPr>
          <p:cNvSpPr/>
          <p:nvPr/>
        </p:nvSpPr>
        <p:spPr>
          <a:xfrm>
            <a:off x="1775927" y="2699657"/>
            <a:ext cx="139959" cy="177281"/>
          </a:xfrm>
          <a:prstGeom prst="diamond">
            <a:avLst/>
          </a:prstGeom>
          <a:solidFill>
            <a:srgbClr val="F081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омб 24">
            <a:extLst>
              <a:ext uri="{FF2B5EF4-FFF2-40B4-BE49-F238E27FC236}">
                <a16:creationId xmlns:a16="http://schemas.microsoft.com/office/drawing/2014/main" id="{A01D01E1-B45B-A0D6-8A36-D8C608CC8C4A}"/>
              </a:ext>
            </a:extLst>
          </p:cNvPr>
          <p:cNvSpPr/>
          <p:nvPr/>
        </p:nvSpPr>
        <p:spPr>
          <a:xfrm>
            <a:off x="3343469" y="4535771"/>
            <a:ext cx="139959" cy="177281"/>
          </a:xfrm>
          <a:prstGeom prst="diamond">
            <a:avLst/>
          </a:prstGeom>
          <a:solidFill>
            <a:srgbClr val="F0814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419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1011678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D0AC5C-F5CB-1DCA-714E-2C5EF19B8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4225" y="1976845"/>
            <a:ext cx="4784725" cy="45243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использовать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Робот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алг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На Базу</a:t>
            </a:r>
          </a:p>
          <a:p>
            <a:pPr>
              <a:defRPr/>
            </a:pP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нач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пока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сверху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свободно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  <a:endParaRPr lang="en-US" sz="24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закрасить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нц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пока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сверху</a:t>
            </a: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стена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вправо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кц</a:t>
            </a:r>
            <a:endParaRPr lang="ru-RU" sz="2400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вверх</a:t>
            </a:r>
          </a:p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кон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508A52-1669-528E-1A48-7FFA76A1F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492" y="2319044"/>
            <a:ext cx="2911151" cy="3072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9E59AD-1154-42A3-2111-20801128F6DF}"/>
              </a:ext>
            </a:extLst>
          </p:cNvPr>
          <p:cNvSpPr txBox="1"/>
          <p:nvPr/>
        </p:nvSpPr>
        <p:spPr>
          <a:xfrm>
            <a:off x="808266" y="657502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Циклы с условием</a:t>
            </a:r>
            <a:r>
              <a:rPr lang="ru-RU" sz="3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EB8942F-07D1-6252-0A53-DC636E187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8873" y="2319044"/>
            <a:ext cx="3100712" cy="294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468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Исполнитель в ОГЭ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4CA59B-E1AB-1CA0-81E7-08CF6C17737D}"/>
              </a:ext>
            </a:extLst>
          </p:cNvPr>
          <p:cNvSpPr txBox="1"/>
          <p:nvPr/>
        </p:nvSpPr>
        <p:spPr>
          <a:xfrm>
            <a:off x="814314" y="2183566"/>
            <a:ext cx="561702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Практикум для подготовки к ОГЭ по информатике содержит 7 разделов, представляющих разные типы задач: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Закрытый коридор.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Одна стенка.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Один ряд, много стенок.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Два ряда.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Стенки с проходами.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Лестницы.</a:t>
            </a:r>
          </a:p>
          <a:p>
            <a:pPr algn="l">
              <a:buFont typeface="+mj-lt"/>
              <a:buAutoNum type="arabicPeriod"/>
            </a:pPr>
            <a:r>
              <a:rPr lang="ru-RU" sz="24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Разные сложные задачи.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E8404B-8743-2DE6-025A-294DBE70E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4541" y="4997598"/>
            <a:ext cx="1456801" cy="151458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7BD978-46CE-F83B-4B96-3B92D3C53C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5932" y="2021199"/>
            <a:ext cx="1441456" cy="15056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6711099-52C1-649E-5F79-15EB0176AA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1407" y="2004095"/>
            <a:ext cx="1440001" cy="150563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45A1E9C-39FC-1BB0-6623-D51A84D121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7967" y="5010410"/>
            <a:ext cx="1440000" cy="150563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D5E5924-6EA9-F693-C153-7420B349B5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342" y="2004095"/>
            <a:ext cx="1440000" cy="150563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33F66967-48AE-260B-1CCA-1938598736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09959" y="3588685"/>
            <a:ext cx="2420064" cy="139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985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1_1. Закрытый коридор</a:t>
            </a:r>
            <a:endParaRPr lang="ru-RU" sz="48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D3B470-3EFA-F316-86AB-7022A97E2DFE}"/>
              </a:ext>
            </a:extLst>
          </p:cNvPr>
          <p:cNvSpPr txBox="1"/>
          <p:nvPr/>
        </p:nvSpPr>
        <p:spPr>
          <a:xfrm>
            <a:off x="941172" y="2139296"/>
            <a:ext cx="9630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Робот находится в верхней клетке узкого вертикального коридора. Ширина коридора – одна клетка, длина коридора может быть произвольной. Нужно закрасить все клетки в коридоре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57C0C3-884C-BD9E-FFC7-C1A0C20A8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4925" y="3429000"/>
            <a:ext cx="2708210" cy="3172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1C94E9-FFFF-A6DD-14E9-179D138C80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0479" y="3866671"/>
            <a:ext cx="3816533" cy="18690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8F7A71F-6413-BDBB-085F-5715341BA7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4356" y="3874048"/>
            <a:ext cx="2738847" cy="187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31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31" y="1689464"/>
            <a:ext cx="4329574" cy="484543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933" y="1689464"/>
            <a:ext cx="4340013" cy="484543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3" y="311170"/>
            <a:ext cx="10232571" cy="90488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226423" y="519406"/>
            <a:ext cx="10467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8 класс. Алгоритмизация и программирование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27978" y="1678318"/>
            <a:ext cx="42894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базовом (отводится 42 часа) и рассматриваются следующие темы: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Алгоритмы и программирование (21 час).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Исполнители и алгоритмы. Алгоритмические конструкции (10 часов)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 Язык программирования (9 часов)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 Анализ алгоритмов (2 часа)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705957" y="1728638"/>
            <a:ext cx="43400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углубленном (отводится 68 часа), разбиваются на два подраздела: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Алгоритмы и программирование (34 часа)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Язык программирования (34 часа)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415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77876"/>
            <a:ext cx="11800114" cy="528012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716833"/>
            <a:ext cx="10789856" cy="50002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6609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1_1. Закрытый коридор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F8DD91-9542-466C-D3EE-6E50A7F71EB1}"/>
              </a:ext>
            </a:extLst>
          </p:cNvPr>
          <p:cNvSpPr txBox="1"/>
          <p:nvPr/>
        </p:nvSpPr>
        <p:spPr>
          <a:xfrm>
            <a:off x="814314" y="1838174"/>
            <a:ext cx="687411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Робот находится в одной из клеток узкого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вертикального коридора. Ширина коридора -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одна клетка, длина коридора может быть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произвольной.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 в коридоре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800" dirty="0">
              <a:latin typeface="Courier New" panose="02070309020205020404" pitchFamily="49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D43DC5-5ECD-939A-6E76-20D1BCDCD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255" y="4521308"/>
            <a:ext cx="2756224" cy="2032523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048000-2F9C-E7D4-2C39-36B66C2CC3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8339" y="1777550"/>
            <a:ext cx="2270179" cy="2580533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0ACC875-3DDF-1C4F-5527-0BE03EC857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9839" y="4825462"/>
            <a:ext cx="3238500" cy="156210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35669858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7BD412-5423-C2E6-2352-B6E40AD83EB3}"/>
              </a:ext>
            </a:extLst>
          </p:cNvPr>
          <p:cNvSpPr txBox="1"/>
          <p:nvPr/>
        </p:nvSpPr>
        <p:spPr>
          <a:xfrm>
            <a:off x="814314" y="2130499"/>
            <a:ext cx="104290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Franklin Gothic Demi" panose="020B0703020102020204" pitchFamily="34" charset="0"/>
              </a:rPr>
              <a:t>Робот находится в одной из клеток узкого горизонтального коридора. Ширина коридора – одна клетка, длина коридора может быть произвольной. Нужно закрасить все клетки в коридоре.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E1203-D360-EE4F-39FE-9F15B402517D}"/>
              </a:ext>
            </a:extLst>
          </p:cNvPr>
          <p:cNvSpPr txBox="1"/>
          <p:nvPr/>
        </p:nvSpPr>
        <p:spPr>
          <a:xfrm>
            <a:off x="913181" y="647932"/>
            <a:ext cx="9632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1_2. Закрытый коридор</a:t>
            </a:r>
            <a:r>
              <a:rPr lang="en-US" sz="2800" dirty="0">
                <a:latin typeface="Franklin Gothic Demi" panose="020B0703020102020204" pitchFamily="34" charset="0"/>
              </a:rPr>
              <a:t> (</a:t>
            </a:r>
            <a:r>
              <a:rPr lang="ru-RU" sz="2800" dirty="0">
                <a:latin typeface="Franklin Gothic Demi" panose="020B0703020102020204" pitchFamily="34" charset="0"/>
              </a:rPr>
              <a:t>самостоятельное решение)</a:t>
            </a:r>
            <a:endParaRPr lang="ru-RU" sz="48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1707F46-A11B-6463-ACC9-EEC9AFC98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0596" y="2901667"/>
            <a:ext cx="3131532" cy="26584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3EE7ABB-D709-B45F-EF0A-F6D7FB308EAD}"/>
              </a:ext>
            </a:extLst>
          </p:cNvPr>
          <p:cNvSpPr txBox="1"/>
          <p:nvPr/>
        </p:nvSpPr>
        <p:spPr>
          <a:xfrm>
            <a:off x="814314" y="5598872"/>
            <a:ext cx="104290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</p:spTree>
    <p:extLst>
      <p:ext uri="{BB962C8B-B14F-4D97-AF65-F5344CB8AC3E}">
        <p14:creationId xmlns:p14="http://schemas.microsoft.com/office/powerpoint/2010/main" val="22599639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7BD412-5423-C2E6-2352-B6E40AD83EB3}"/>
              </a:ext>
            </a:extLst>
          </p:cNvPr>
          <p:cNvSpPr txBox="1"/>
          <p:nvPr/>
        </p:nvSpPr>
        <p:spPr>
          <a:xfrm>
            <a:off x="814314" y="2130499"/>
            <a:ext cx="104290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Franklin Gothic Demi" panose="020B0703020102020204" pitchFamily="34" charset="0"/>
              </a:rPr>
              <a:t>Робот находится в одной из клеток узкого горизонтального коридора. Ширина коридора – одна клетка, длина коридора может быть произвольной. Нужно закрасить все клетки в коридоре.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E1203-D360-EE4F-39FE-9F15B402517D}"/>
              </a:ext>
            </a:extLst>
          </p:cNvPr>
          <p:cNvSpPr txBox="1"/>
          <p:nvPr/>
        </p:nvSpPr>
        <p:spPr>
          <a:xfrm>
            <a:off x="913180" y="647932"/>
            <a:ext cx="9606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1_2. Закрытый коридор</a:t>
            </a:r>
            <a:r>
              <a:rPr lang="en-US" sz="2800" dirty="0">
                <a:latin typeface="Franklin Gothic Demi" panose="020B0703020102020204" pitchFamily="34" charset="0"/>
              </a:rPr>
              <a:t> (</a:t>
            </a:r>
            <a:r>
              <a:rPr lang="ru-RU" sz="2800" dirty="0">
                <a:latin typeface="Franklin Gothic Demi" panose="020B0703020102020204" pitchFamily="34" charset="0"/>
              </a:rPr>
              <a:t>самостоятельное решение)</a:t>
            </a:r>
            <a:endParaRPr lang="ru-RU" sz="48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1707F46-A11B-6463-ACC9-EEC9AFC98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759" y="2818018"/>
            <a:ext cx="2434058" cy="206632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4A7F6DD-E7AB-2FC5-DFB5-D3793849E0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9582" y="2891006"/>
            <a:ext cx="2888471" cy="192034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2C6ED2A-C527-2C3D-F7F9-D6DB765B11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3746" y="4416471"/>
            <a:ext cx="2111677" cy="227945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63F5946-6603-E0A5-BAC7-B44A54D88A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4155" y="4732129"/>
            <a:ext cx="3113198" cy="193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942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70936"/>
            <a:ext cx="11800114" cy="558706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393371"/>
            <a:ext cx="10789856" cy="532368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77687"/>
            <a:ext cx="11408227" cy="9357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BE1203-D360-EE4F-39FE-9F15B402517D}"/>
              </a:ext>
            </a:extLst>
          </p:cNvPr>
          <p:cNvSpPr txBox="1"/>
          <p:nvPr/>
        </p:nvSpPr>
        <p:spPr>
          <a:xfrm>
            <a:off x="952815" y="335197"/>
            <a:ext cx="5807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1_2. Закрытый коридор</a:t>
            </a:r>
            <a:r>
              <a:rPr lang="en-US" sz="2800" dirty="0">
                <a:latin typeface="Franklin Gothic Demi" panose="020B0703020102020204" pitchFamily="34" charset="0"/>
              </a:rPr>
              <a:t> (</a:t>
            </a:r>
            <a:r>
              <a:rPr lang="ru-RU" sz="2800" dirty="0">
                <a:latin typeface="Franklin Gothic Demi" panose="020B0703020102020204" pitchFamily="34" charset="0"/>
              </a:rPr>
              <a:t>решение)</a:t>
            </a:r>
            <a:endParaRPr lang="ru-RU" sz="48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24F203-8EFB-D648-4641-D98D6420A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3773" y="3067817"/>
            <a:ext cx="2170611" cy="16913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1FCC19-C8C3-4F77-EC38-CBE284C88F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0936" y="2902310"/>
            <a:ext cx="1673104" cy="189941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9B7424F-492C-16BA-9324-1AED55E0DC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3773" y="4959238"/>
            <a:ext cx="2170611" cy="140834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BEA35D3-2D66-582C-35AD-45BD5E82D8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8221" y="4978589"/>
            <a:ext cx="2225728" cy="138898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EF55758-E4DF-9BB7-2C1E-EF0E9844277E}"/>
              </a:ext>
            </a:extLst>
          </p:cNvPr>
          <p:cNvSpPr txBox="1"/>
          <p:nvPr/>
        </p:nvSpPr>
        <p:spPr>
          <a:xfrm>
            <a:off x="935576" y="1393371"/>
            <a:ext cx="830385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Робот находится в одной из клеток узкого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вертикального коридора. Ширина коридора -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одна клетка, длина коридора может быть произвольной.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 в коридоре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30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2_1. Одна стенка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731532-395D-EC22-AF07-BDEFF4511E82}"/>
              </a:ext>
            </a:extLst>
          </p:cNvPr>
          <p:cNvSpPr txBox="1"/>
          <p:nvPr/>
        </p:nvSpPr>
        <p:spPr>
          <a:xfrm>
            <a:off x="533369" y="2030662"/>
            <a:ext cx="108987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Franklin Gothic Demi" panose="020B0703020102020204" pitchFamily="34" charset="0"/>
              </a:rPr>
              <a:t>На бесконечном поле есть одна горизонтальная стена неизвестной длины. Робот находится в одной из клеток над стеной. Закрасить все клетки, расположенные выше </a:t>
            </a:r>
            <a:br>
              <a:rPr lang="ru-RU" dirty="0">
                <a:solidFill>
                  <a:schemeClr val="tx1"/>
                </a:solidFill>
                <a:latin typeface="Franklin Gothic Demi" panose="020B07030201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Franklin Gothic Demi" panose="020B0703020102020204" pitchFamily="34" charset="0"/>
              </a:rPr>
              <a:t>      стены непосредственно над ней.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FC8C7A-03E7-243D-CA16-EBFEAE945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570" y="3164333"/>
            <a:ext cx="2155838" cy="23526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3166D3-C6EC-76FB-7D8B-3CBFCB40E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6291" y="3129484"/>
            <a:ext cx="2209577" cy="242562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69F2A7B-97B9-AC6F-A680-539994C189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123" y="3192908"/>
            <a:ext cx="2228850" cy="23622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57A93AA-4F8C-1C2E-EE13-082918455C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1116" y="3129484"/>
            <a:ext cx="21907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122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22556"/>
            <a:ext cx="11800114" cy="563544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29" y="1288700"/>
            <a:ext cx="10789856" cy="54265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97425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1010840" y="286816"/>
            <a:ext cx="451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2_1. Одна стенка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71CFA2-FF18-36F0-8EE8-CC5E10DEDDFA}"/>
              </a:ext>
            </a:extLst>
          </p:cNvPr>
          <p:cNvSpPr txBox="1"/>
          <p:nvPr/>
        </p:nvSpPr>
        <p:spPr>
          <a:xfrm>
            <a:off x="587828" y="1199308"/>
            <a:ext cx="777675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На бесконечном поле есть одна горизонтальная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стена неизвестной длины. Робот находится в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одной из клеток над стеной.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клетки, расположенные выше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стены непосредственно над ней.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  <a:r>
              <a:rPr lang="ru-RU" sz="1800" b="1" dirty="0">
                <a:latin typeface="Courier New" panose="02070309020205020404" pitchFamily="49" charset="0"/>
              </a:rPr>
              <a:t>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800" dirty="0">
              <a:latin typeface="Courier New" panose="02070309020205020404" pitchFamily="49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A3730BE-1E94-1327-1E17-19E16EE34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990" y="3028274"/>
            <a:ext cx="2037870" cy="20240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017AB82-4DC1-7243-D78A-0E16EF6561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8289" y="4231965"/>
            <a:ext cx="2101096" cy="21010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BB6BCF6-FE9A-3F9C-635F-DAF7D4710C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2937" y="1509496"/>
            <a:ext cx="2051451" cy="202400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9895F03-55F8-52CD-6646-AB3027F645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90369" y="4409657"/>
            <a:ext cx="2051451" cy="208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8642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91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2_2. Одна стенка (самостоятельное решение)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F79E29-3F24-9073-ABCA-599B7DFE15B5}"/>
              </a:ext>
            </a:extLst>
          </p:cNvPr>
          <p:cNvSpPr txBox="1"/>
          <p:nvPr/>
        </p:nvSpPr>
        <p:spPr>
          <a:xfrm>
            <a:off x="725019" y="2041883"/>
            <a:ext cx="105090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На бесконечном поле есть одна вертикальная стена неизвестной длины. Робот находится в </a:t>
            </a:r>
            <a:br>
              <a:rPr lang="ru-RU" dirty="0">
                <a:latin typeface="Franklin Gothic Demi" panose="020B0703020102020204" pitchFamily="34" charset="0"/>
              </a:rPr>
            </a:br>
            <a:r>
              <a:rPr lang="ru-RU" dirty="0">
                <a:latin typeface="Franklin Gothic Demi" panose="020B0703020102020204" pitchFamily="34" charset="0"/>
              </a:rPr>
              <a:t>одной из клеток слева от стены. Закрасить все клетки, расположенные с двух сторон рядом со стеной.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32C698-944F-9BBB-C88A-3E93C1C303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666" y="2965213"/>
            <a:ext cx="2590120" cy="256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953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91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2_2. Одна стенка (самостоятельное решение)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F79E29-3F24-9073-ABCA-599B7DFE15B5}"/>
              </a:ext>
            </a:extLst>
          </p:cNvPr>
          <p:cNvSpPr txBox="1"/>
          <p:nvPr/>
        </p:nvSpPr>
        <p:spPr>
          <a:xfrm>
            <a:off x="725019" y="2041883"/>
            <a:ext cx="105090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На бесконечном поле есть одна вертикальная стена неизвестной длины. Робот находится в </a:t>
            </a:r>
            <a:br>
              <a:rPr lang="ru-RU" dirty="0">
                <a:latin typeface="Franklin Gothic Demi" panose="020B0703020102020204" pitchFamily="34" charset="0"/>
              </a:rPr>
            </a:br>
            <a:r>
              <a:rPr lang="ru-RU" dirty="0">
                <a:latin typeface="Franklin Gothic Demi" panose="020B0703020102020204" pitchFamily="34" charset="0"/>
              </a:rPr>
              <a:t>одной из клеток слева от стены. Закрасить все клетки, расположенные с двух сторон рядом со стеной.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32C698-944F-9BBB-C88A-3E93C1C303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314" y="2941593"/>
            <a:ext cx="2386029" cy="23619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CD08E3-8394-2A13-521F-ECA0D430B3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5075" y="2965214"/>
            <a:ext cx="2386029" cy="23538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54C51A1-E95F-834C-8507-655AE2D2F8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0677" y="2965214"/>
            <a:ext cx="2345888" cy="23538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76CCA6-72B0-67C8-1A9E-791151A93D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2140" y="2965213"/>
            <a:ext cx="2329957" cy="235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1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37449"/>
            <a:ext cx="11800114" cy="602055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923109"/>
            <a:ext cx="10789856" cy="57939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86428"/>
            <a:ext cx="11408227" cy="68903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5A4213-DF09-149D-CCBC-953312BDB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2224" y="4676272"/>
            <a:ext cx="1857784" cy="18703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22A15B-FB22-00CE-06ED-96566AA46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2291" y="2692654"/>
            <a:ext cx="1878970" cy="19240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1CEDCA-0F2D-75DF-582E-CAEFC6EFEF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1911" y="4640842"/>
            <a:ext cx="1899580" cy="19125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6DF3D4C-08B0-45CF-97E1-5D8D4324C0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1911" y="2711310"/>
            <a:ext cx="1899580" cy="18867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062043-D65D-154A-0B46-AC1518C292F7}"/>
              </a:ext>
            </a:extLst>
          </p:cNvPr>
          <p:cNvSpPr txBox="1"/>
          <p:nvPr/>
        </p:nvSpPr>
        <p:spPr>
          <a:xfrm>
            <a:off x="688947" y="846902"/>
            <a:ext cx="10283853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6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  <a:br>
              <a:rPr lang="ru-RU" sz="1600" b="1" dirty="0">
                <a:solidFill>
                  <a:srgbClr val="00AA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На бесконечном поле есть одна вертикальная стена неизвестной длины. Робот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 находится в одной из клеток слева от стены.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клетки, расположенные с двух сторон рядом со стеной.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  <a:b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. 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вправо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. 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вниз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закрасить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вверх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вниз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стена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закрасить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вниз</a:t>
            </a:r>
            <a:b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6B4813-AD7F-D53D-96F7-0E771EB412E4}"/>
              </a:ext>
            </a:extLst>
          </p:cNvPr>
          <p:cNvSpPr txBox="1"/>
          <p:nvPr/>
        </p:nvSpPr>
        <p:spPr>
          <a:xfrm>
            <a:off x="871503" y="148419"/>
            <a:ext cx="91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2_2. Одна стенка (самостоятельное решение)</a:t>
            </a:r>
          </a:p>
        </p:txBody>
      </p:sp>
    </p:spTree>
    <p:extLst>
      <p:ext uri="{BB962C8B-B14F-4D97-AF65-F5344CB8AC3E}">
        <p14:creationId xmlns:p14="http://schemas.microsoft.com/office/powerpoint/2010/main" val="6378370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2084"/>
            <a:ext cx="11800114" cy="58359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198485"/>
            <a:ext cx="10789856" cy="551857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216243"/>
            <a:ext cx="11408227" cy="589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2581" y="199145"/>
            <a:ext cx="10306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3_1. Один ряд, много стенок.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CDB40-5DAA-126E-C3A0-A427E3EEB3B7}"/>
              </a:ext>
            </a:extLst>
          </p:cNvPr>
          <p:cNvSpPr txBox="1"/>
          <p:nvPr/>
        </p:nvSpPr>
        <p:spPr>
          <a:xfrm>
            <a:off x="596951" y="1198485"/>
            <a:ext cx="106615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На бесконечном поле имеются две вертикальные стены одинаковой длины, расположенные точно одна напротив другой, и одна горизонтальная, соединяющая верхние концы стен. Длина стен неизвестна. Расстояние между стенами неизвестно. Робот находится справа от первой стены в клетке, расположенной у её нижнего края. Нужно закрасить все клетки самого верхнего ряда, расположенные между стенами.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D55503-D889-E36D-2B2D-107E54181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191" y="2771907"/>
            <a:ext cx="2160292" cy="23717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60A35D-0206-81D6-30ED-853961683F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5502" y="2771907"/>
            <a:ext cx="2242424" cy="23717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329F980-E87D-0B8A-0894-9EEBB36369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5635" y="2771907"/>
            <a:ext cx="2181225" cy="23717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2B0D9C3-EB96-85A2-B99D-A7B80F1C27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4569" y="2825655"/>
            <a:ext cx="2171700" cy="231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113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D40956E-2D9B-41D9-B9C8-E0A6C4C69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369" y="6825"/>
            <a:ext cx="1654631" cy="68580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ECDF0A-BAF0-4AB7-B773-D4E77BA0B3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31" y="1689464"/>
            <a:ext cx="4329574" cy="484543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399F78C-EFA7-4759-95D6-D432DEBC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933" y="1689464"/>
            <a:ext cx="4340013" cy="484543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84ECD79-B94E-4AB1-80E0-2A54FE8715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3" y="311170"/>
            <a:ext cx="10232571" cy="90488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001BFC-6CF8-4643-B22E-D5BF2F7FB4EA}"/>
              </a:ext>
            </a:extLst>
          </p:cNvPr>
          <p:cNvSpPr txBox="1"/>
          <p:nvPr/>
        </p:nvSpPr>
        <p:spPr>
          <a:xfrm>
            <a:off x="226423" y="519406"/>
            <a:ext cx="10467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Demi" panose="020B0703020102020204" pitchFamily="34" charset="0"/>
              </a:rPr>
              <a:t>9 класс. Алгоритмизация и программирование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2D144D-1487-4539-B2EB-1F37DBC600CF}"/>
              </a:ext>
            </a:extLst>
          </p:cNvPr>
          <p:cNvSpPr txBox="1"/>
          <p:nvPr/>
        </p:nvSpPr>
        <p:spPr>
          <a:xfrm>
            <a:off x="727978" y="1678318"/>
            <a:ext cx="42894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базовом (отводится 16 часов) и рассматриваются следующие темы: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Алгоритмы и программирование (8 часов)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Разработка алгоритмов и программ  (6 часов)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Управление (2 часа)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74B75C-B86C-4CD9-855F-BEBA0512DD0E}"/>
              </a:ext>
            </a:extLst>
          </p:cNvPr>
          <p:cNvSpPr txBox="1"/>
          <p:nvPr/>
        </p:nvSpPr>
        <p:spPr>
          <a:xfrm>
            <a:off x="5705957" y="1728638"/>
            <a:ext cx="434001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Franklin Gothic Demi" panose="020B0703020102020204" pitchFamily="34" charset="0"/>
              </a:rPr>
              <a:t>На углубленном (отводится 56 часов), разбиваются на два подраздела: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Алгоритмы и программирование (28 часов)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Разработка алгоритмов и программ (24 часа)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Franklin Gothic Demi" panose="020B0703020102020204" pitchFamily="34" charset="0"/>
              </a:rPr>
              <a:t>Управление (4 часа)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062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24486"/>
            <a:ext cx="11800114" cy="59335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18903"/>
            <a:ext cx="10789856" cy="56981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67444"/>
            <a:ext cx="11408227" cy="589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51703" y="140944"/>
            <a:ext cx="10306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3_1. Один ряд, много стенок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39419E-DAD3-E38E-CEC2-AA4011DF9511}"/>
              </a:ext>
            </a:extLst>
          </p:cNvPr>
          <p:cNvSpPr txBox="1"/>
          <p:nvPr/>
        </p:nvSpPr>
        <p:spPr>
          <a:xfrm>
            <a:off x="685372" y="924486"/>
            <a:ext cx="9039497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На бесконечном поле имеются две вертикальные стены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одинаковой длины, расположенные точно одна напротив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другой, и одна горизонтальная, соединяющая верхние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концы стен. Длина стен неизвестна. Расстояние между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стенами неизвестно. Робот находится справа от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первой стены в клетке, расположенной у её нижнего края.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 самого верхнего ряда, </a:t>
            </a:r>
          </a:p>
          <a:p>
            <a:r>
              <a:rPr lang="ru-RU" sz="1800" dirty="0">
                <a:latin typeface="Courier New" panose="02070309020205020404" pitchFamily="49" charset="0"/>
              </a:rPr>
              <a:t>     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расположенные между стенами.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800" dirty="0">
              <a:latin typeface="Courier New" panose="02070309020205020404" pitchFamily="49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3AC8D6-32F2-8F9B-1911-D1FD7CF7C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1504" y="3994620"/>
            <a:ext cx="2141814" cy="228889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0179186-8CA0-8E5D-FE88-6C448A1FA2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8851" y="1426041"/>
            <a:ext cx="2079152" cy="228889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F3D3818-2FB4-F7A0-0120-E0E98B5223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6168" y="4199693"/>
            <a:ext cx="2152650" cy="234315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FC3B768-2040-95D8-12DB-3B1D0907BE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3812" y="4199693"/>
            <a:ext cx="2181225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850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71348"/>
            <a:ext cx="11800114" cy="528665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766657"/>
            <a:ext cx="10789856" cy="4950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81795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1213351" y="199145"/>
            <a:ext cx="9765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3_2. Один ряд, много стенок (самостоятельное решение)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36FB3F-BBD0-61B2-4A1B-456C4B382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1670" y="3429000"/>
            <a:ext cx="2162175" cy="23907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E915A2-2148-95AE-3F9A-20041AA1CC75}"/>
              </a:ext>
            </a:extLst>
          </p:cNvPr>
          <p:cNvSpPr txBox="1"/>
          <p:nvPr/>
        </p:nvSpPr>
        <p:spPr>
          <a:xfrm>
            <a:off x="817879" y="1845562"/>
            <a:ext cx="106021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имеется стена, длины отрезков </a:t>
            </a:r>
            <a:r>
              <a:rPr lang="ru-RU" sz="1800" dirty="0" err="1">
                <a:latin typeface="Franklin Gothic Demi" panose="020B0703020102020204" pitchFamily="34" charset="0"/>
              </a:rPr>
              <a:t>cтены</a:t>
            </a:r>
            <a:r>
              <a:rPr lang="ru-RU" sz="1800" dirty="0">
                <a:latin typeface="Franklin Gothic Demi" panose="020B0703020102020204" pitchFamily="34" charset="0"/>
              </a:rPr>
              <a:t> неизвестны. Стена состоит из одного вертикального и трёх горизонтальных отрезков (отрезки стены расположены буквой "Е"). Все отрезки неизвестной длины. Робот находится в клетке, расположенной непосредственно снизу от правого конца нижнего горизонтального отрезка. Нужно закрасить все клетки, расположенные непосредственно сверху от верхнего горизонтального отрезка.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60E27-F3A8-B191-C032-CD723347294E}"/>
              </a:ext>
            </a:extLst>
          </p:cNvPr>
          <p:cNvSpPr txBox="1"/>
          <p:nvPr/>
        </p:nvSpPr>
        <p:spPr>
          <a:xfrm>
            <a:off x="1444445" y="5829819"/>
            <a:ext cx="997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</p:spTree>
    <p:extLst>
      <p:ext uri="{BB962C8B-B14F-4D97-AF65-F5344CB8AC3E}">
        <p14:creationId xmlns:p14="http://schemas.microsoft.com/office/powerpoint/2010/main" val="34058071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71348"/>
            <a:ext cx="11800114" cy="528665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766657"/>
            <a:ext cx="10789856" cy="4950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81795"/>
            <a:ext cx="11408227" cy="93573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736FB3F-BBD0-61B2-4A1B-456C4B382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914" y="3633019"/>
            <a:ext cx="2162175" cy="23907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2360D0-12A0-D52D-FEFA-5935B4283E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0236" y="3671119"/>
            <a:ext cx="2190750" cy="23526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36E26A-41BC-D564-90AF-08B78C5F5A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4133" y="3671119"/>
            <a:ext cx="2190750" cy="23717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B8AD0B-9D8D-3EC7-DE91-8178B5592E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8030" y="3671119"/>
            <a:ext cx="2500565" cy="22502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E915A2-2148-95AE-3F9A-20041AA1CC75}"/>
              </a:ext>
            </a:extLst>
          </p:cNvPr>
          <p:cNvSpPr txBox="1"/>
          <p:nvPr/>
        </p:nvSpPr>
        <p:spPr>
          <a:xfrm>
            <a:off x="817879" y="1845562"/>
            <a:ext cx="106021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имеется стена, длины отрезков </a:t>
            </a:r>
            <a:r>
              <a:rPr lang="ru-RU" sz="1800" dirty="0" err="1">
                <a:latin typeface="Franklin Gothic Demi" panose="020B0703020102020204" pitchFamily="34" charset="0"/>
              </a:rPr>
              <a:t>cтены</a:t>
            </a:r>
            <a:r>
              <a:rPr lang="ru-RU" sz="1800" dirty="0">
                <a:latin typeface="Franklin Gothic Demi" panose="020B0703020102020204" pitchFamily="34" charset="0"/>
              </a:rPr>
              <a:t> неизвестны. Стена состоит из одного вертикального и трёх горизонтальных отрезков (отрезки стены расположены буквой "Е"). Все отрезки неизвестной длины. Робот находится в клетке, расположенной непосредственно снизу от правого конца нижнего горизонтального отрезка. Нужно закрасить все клетки, расположенные непосредственно сверху от верхнего горизонтального отрезка.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7E226B-F3F5-3D01-854E-29BF08C54E72}"/>
              </a:ext>
            </a:extLst>
          </p:cNvPr>
          <p:cNvSpPr txBox="1"/>
          <p:nvPr/>
        </p:nvSpPr>
        <p:spPr>
          <a:xfrm>
            <a:off x="1213351" y="325764"/>
            <a:ext cx="9765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3_2. Один ряд, много стенок (самостоятельное решение)</a:t>
            </a:r>
          </a:p>
        </p:txBody>
      </p:sp>
    </p:spTree>
    <p:extLst>
      <p:ext uri="{BB962C8B-B14F-4D97-AF65-F5344CB8AC3E}">
        <p14:creationId xmlns:p14="http://schemas.microsoft.com/office/powerpoint/2010/main" val="36577845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98399"/>
            <a:ext cx="11800114" cy="60596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863310"/>
            <a:ext cx="10789856" cy="585374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40945"/>
            <a:ext cx="11408227" cy="581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391AD2-7BE5-D6B1-21CB-258B88924DB8}"/>
              </a:ext>
            </a:extLst>
          </p:cNvPr>
          <p:cNvSpPr txBox="1"/>
          <p:nvPr/>
        </p:nvSpPr>
        <p:spPr>
          <a:xfrm>
            <a:off x="627466" y="753499"/>
            <a:ext cx="11016340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  <a:br>
              <a:rPr lang="ru-RU" sz="1800" b="1" dirty="0">
                <a:solidFill>
                  <a:srgbClr val="00AA00"/>
                </a:solidFill>
                <a:latin typeface="Courier New" panose="02070309020205020404" pitchFamily="49" charset="0"/>
              </a:rPr>
            </a:b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  <a:b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8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дано</a:t>
            </a:r>
            <a:r>
              <a:rPr lang="ru-RU" sz="1800" b="1" dirty="0" err="1">
                <a:solidFill>
                  <a:srgbClr val="888888"/>
                </a:solidFill>
                <a:latin typeface="Courier New" panose="02070309020205020404" pitchFamily="49" charset="0"/>
              </a:rPr>
              <a:t>|</a:t>
            </a:r>
            <a:r>
              <a:rPr lang="ru-RU" sz="1600" b="1" dirty="0" err="1">
                <a:solidFill>
                  <a:srgbClr val="888888"/>
                </a:solidFill>
                <a:latin typeface="Courier New" panose="02070309020205020404" pitchFamily="49" charset="0"/>
              </a:rPr>
              <a:t>На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бесконечном поле имеется стена, длины отрезков </a:t>
            </a:r>
            <a:r>
              <a:rPr lang="ru-RU" sz="1600" b="1" dirty="0" err="1">
                <a:solidFill>
                  <a:srgbClr val="888888"/>
                </a:solidFill>
                <a:latin typeface="Courier New" panose="02070309020205020404" pitchFamily="49" charset="0"/>
              </a:rPr>
              <a:t>cтены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неизвестны. Стена 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|состоит из одного вертикального и трёх горизонтальных отрезков (отрезки стены 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|расположены буквой "Е"). Все отрезки неизвестной длины. Робот находится в клетке, 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|расположенной непосредственно снизу от правого конца нижнего горизонтального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 отрезка. </a:t>
            </a:r>
            <a:b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</a:t>
            </a:r>
            <a: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  <a:t>|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Закрасить все клетки, расположенные непосредственно </a:t>
            </a:r>
            <a:b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     | сверху от верхнего горизонтального отрезка.</a:t>
            </a:r>
            <a:br>
              <a:rPr lang="ru-RU" sz="1800" b="1" dirty="0">
                <a:solidFill>
                  <a:srgbClr val="88888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  <a:b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. 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стена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влево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вверх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закрасить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. вправо</a:t>
            </a:r>
            <a:b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b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72DCC8-5297-95F6-0462-7BAD95CC8DBE}"/>
              </a:ext>
            </a:extLst>
          </p:cNvPr>
          <p:cNvSpPr txBox="1"/>
          <p:nvPr/>
        </p:nvSpPr>
        <p:spPr>
          <a:xfrm>
            <a:off x="587830" y="144761"/>
            <a:ext cx="9765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3_2. Один ряд, много стенок (самостоятельное решение)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F9DE02-B42B-FF64-D970-5AB5536B9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4128" y="4855864"/>
            <a:ext cx="2209800" cy="18573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0E18DE4-4283-B676-30CD-2666471DB7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1064" y="2682376"/>
            <a:ext cx="2181225" cy="187642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CACECD5-84BD-A724-9F23-285B2726ED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5606" y="3403010"/>
            <a:ext cx="2171700" cy="183832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6E2A220-285D-1039-8143-D2821114AD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2998" y="4654568"/>
            <a:ext cx="22288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775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54630"/>
            <a:ext cx="11800114" cy="52033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916583"/>
            <a:ext cx="10789856" cy="48004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262155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409045"/>
            <a:ext cx="451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4_1. Несколько стенок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675FC8-4F96-7ADB-0B05-CC877000A162}"/>
              </a:ext>
            </a:extLst>
          </p:cNvPr>
          <p:cNvSpPr txBox="1"/>
          <p:nvPr/>
        </p:nvSpPr>
        <p:spPr>
          <a:xfrm>
            <a:off x="722781" y="1986730"/>
            <a:ext cx="105199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имеются 4 стены, расположенные в форме прямоугольника. Длины вертикальных и горизонтальных стен неизвестны. Робот находится в клетке, расположенной в левом верхнем углу прямоугольника. Нужно закрасить все клетки расположенные с внутренней стороны верхней и нижней стен.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C03091-3232-9670-E55E-F25D93204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972" y="3727897"/>
            <a:ext cx="2190750" cy="18573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5702F5-B801-D12F-8A70-DDB6CE9F13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2272" y="3708847"/>
            <a:ext cx="2181225" cy="18764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BC1D67D-055B-F221-9D28-588189B95F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320" y="3737422"/>
            <a:ext cx="2186373" cy="186570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566CDB6-8F12-1F57-76C5-F83FF4FA1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1243" y="3737422"/>
            <a:ext cx="221932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06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46110"/>
            <a:ext cx="11800114" cy="598576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36227"/>
            <a:ext cx="10789856" cy="56808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163931"/>
            <a:ext cx="11408227" cy="5182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31185" y="95517"/>
            <a:ext cx="451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4_1. Несколько стенок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A8093B-2A74-D517-EE9B-BE9979709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1879" y="4802080"/>
            <a:ext cx="2075808" cy="174804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EFB208-E41B-AF85-B2A2-2BB29AE066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4037" y="2920753"/>
            <a:ext cx="2093649" cy="173215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856CAA3-22FF-4BAB-5908-B22AB597A2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6070" y="4790071"/>
            <a:ext cx="2075808" cy="174689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F07CF29-A21F-E572-F665-6AC02C1F5B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8774" y="2927564"/>
            <a:ext cx="2045872" cy="17505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C0594D0-C279-1074-D2BA-138AE7E00C7E}"/>
              </a:ext>
            </a:extLst>
          </p:cNvPr>
          <p:cNvSpPr txBox="1"/>
          <p:nvPr/>
        </p:nvSpPr>
        <p:spPr>
          <a:xfrm>
            <a:off x="661789" y="1036227"/>
            <a:ext cx="10715897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6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дано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На бесконечном поле имеются 4 стены, расположенные в форме</a:t>
            </a:r>
          </a:p>
          <a:p>
            <a:r>
              <a:rPr lang="ru-RU" sz="1600" dirty="0">
                <a:latin typeface="Courier New" panose="02070309020205020404" pitchFamily="49" charset="0"/>
              </a:rPr>
              <a:t>    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прямоугольника. Длины вертикальных и горизонтальных стен неизвестны. </a:t>
            </a:r>
          </a:p>
          <a:p>
            <a:r>
              <a:rPr lang="ru-RU" sz="1600" dirty="0">
                <a:latin typeface="Courier New" panose="02070309020205020404" pitchFamily="49" charset="0"/>
              </a:rPr>
              <a:t>    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Робот находится в клетке, расположенной в левом верхнем углу</a:t>
            </a:r>
          </a:p>
          <a:p>
            <a:r>
              <a:rPr lang="ru-RU" sz="1600" dirty="0">
                <a:latin typeface="Courier New" panose="02070309020205020404" pitchFamily="49" charset="0"/>
              </a:rPr>
              <a:t>    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прямоугольника.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надо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Закрасить все клетки расположенные с</a:t>
            </a:r>
          </a:p>
          <a:p>
            <a:r>
              <a:rPr lang="ru-RU" sz="1600" dirty="0">
                <a:latin typeface="Courier New" panose="02070309020205020404" pitchFamily="49" charset="0"/>
              </a:rPr>
              <a:t>     </a:t>
            </a:r>
            <a:r>
              <a:rPr lang="ru-RU" sz="1600" b="1" dirty="0">
                <a:solidFill>
                  <a:srgbClr val="888888"/>
                </a:solidFill>
                <a:latin typeface="Courier New" panose="02070309020205020404" pitchFamily="49" charset="0"/>
              </a:rPr>
              <a:t>| внутренней стороны верхней и нижней стен. 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	</a:t>
            </a:r>
            <a:endParaRPr lang="ru-RU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096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6914"/>
            <a:ext cx="11800114" cy="54210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715589"/>
            <a:ext cx="10789856" cy="50014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80945"/>
            <a:ext cx="11408227" cy="935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A8D3D4-0D90-B927-831C-F335282DDAC2}"/>
              </a:ext>
            </a:extLst>
          </p:cNvPr>
          <p:cNvSpPr txBox="1"/>
          <p:nvPr/>
        </p:nvSpPr>
        <p:spPr>
          <a:xfrm>
            <a:off x="922477" y="199145"/>
            <a:ext cx="10137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4_2. Несколько стенок (самостоятельное решение)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80CAC-D5B7-395B-D6A7-CB8E501EA443}"/>
              </a:ext>
            </a:extLst>
          </p:cNvPr>
          <p:cNvSpPr txBox="1"/>
          <p:nvPr/>
        </p:nvSpPr>
        <p:spPr>
          <a:xfrm>
            <a:off x="587829" y="5959629"/>
            <a:ext cx="997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1CD738-12CB-8F37-A03C-29D6E49D3072}"/>
              </a:ext>
            </a:extLst>
          </p:cNvPr>
          <p:cNvSpPr txBox="1"/>
          <p:nvPr/>
        </p:nvSpPr>
        <p:spPr>
          <a:xfrm>
            <a:off x="633232" y="1714934"/>
            <a:ext cx="107158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На бесконечном поле имеются две горизонтальные параллельные стены, расположенные друг под другом и отстоящие друг от друга более чем на 1 клетку. Левые края стен находятся на одном уровне. Длины стен неизвестны. Робот находится в клетке, расположенной непосредственно под верхней стеной. Нужно закрасить все клетки расположенные ниже горизонтальных стен.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A8D744-2A47-0314-39DC-240494964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450" y="3209743"/>
            <a:ext cx="270510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167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6914"/>
            <a:ext cx="11800114" cy="54210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715589"/>
            <a:ext cx="10789856" cy="50014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80945"/>
            <a:ext cx="11408227" cy="935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A8D3D4-0D90-B927-831C-F335282DDAC2}"/>
              </a:ext>
            </a:extLst>
          </p:cNvPr>
          <p:cNvSpPr txBox="1"/>
          <p:nvPr/>
        </p:nvSpPr>
        <p:spPr>
          <a:xfrm>
            <a:off x="922477" y="199145"/>
            <a:ext cx="10137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4_2. Несколько стенок (самостоятельное решение)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1CD738-12CB-8F37-A03C-29D6E49D3072}"/>
              </a:ext>
            </a:extLst>
          </p:cNvPr>
          <p:cNvSpPr txBox="1"/>
          <p:nvPr/>
        </p:nvSpPr>
        <p:spPr>
          <a:xfrm>
            <a:off x="633232" y="1714934"/>
            <a:ext cx="107158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На бесконечном поле имеются две горизонтальные параллельные стены, расположенные друг под другом и отстоящие друг от друга более чем на 1 клетку. Левые края стен находятся на одном уровне. Длины стен неизвестны. Робот находится в клетке, расположенной непосредственно под верхней стеной. Нужно закрасить все клетки расположенные ниже горизонтальных стен.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A8D744-2A47-0314-39DC-240494964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0536" y="3193283"/>
            <a:ext cx="2413072" cy="20307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AC4020-5246-45A5-AF7E-2635B5EAAE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478" y="3209744"/>
            <a:ext cx="2401472" cy="203071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581104-9040-EE9F-D9BC-25B435FCD4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5634" y="3187107"/>
            <a:ext cx="2407775" cy="203604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F8EF3FB-061A-2166-7D17-DBF556415A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2111" y="3141539"/>
            <a:ext cx="2451889" cy="21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276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02855"/>
            <a:ext cx="11800114" cy="60551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877226"/>
            <a:ext cx="10789856" cy="58398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1" y="80945"/>
            <a:ext cx="11408227" cy="6409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A8D3D4-0D90-B927-831C-F335282DDAC2}"/>
              </a:ext>
            </a:extLst>
          </p:cNvPr>
          <p:cNvSpPr txBox="1"/>
          <p:nvPr/>
        </p:nvSpPr>
        <p:spPr>
          <a:xfrm>
            <a:off x="922477" y="199145"/>
            <a:ext cx="10137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4_2. Несколько стенок (самостоятельное решение)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3E151F3-29AD-B219-1556-A9B29AB8CC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6806" y="3828047"/>
            <a:ext cx="2222904" cy="242578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D266B61-D63B-E06B-49AA-63B2A246DB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9780" y="3879610"/>
            <a:ext cx="2248636" cy="237422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D51AAE4-5079-9DEB-B6EF-FDF8761646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7716" y="1073285"/>
            <a:ext cx="2248636" cy="235571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C1AD3A2-5DAD-6563-9334-EB0671110D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1318" y="1067337"/>
            <a:ext cx="2248636" cy="236761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635675-D52B-B539-5C60-34DB612D0C44}"/>
              </a:ext>
            </a:extLst>
          </p:cNvPr>
          <p:cNvSpPr txBox="1"/>
          <p:nvPr/>
        </p:nvSpPr>
        <p:spPr>
          <a:xfrm>
            <a:off x="717848" y="775744"/>
            <a:ext cx="10871051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использовать </a:t>
            </a:r>
            <a:r>
              <a:rPr lang="ru-RU" sz="1700" b="1" dirty="0">
                <a:solidFill>
                  <a:srgbClr val="00AA00"/>
                </a:solidFill>
                <a:latin typeface="Courier New" panose="02070309020205020404" pitchFamily="49" charset="0"/>
              </a:rPr>
              <a:t>Робот</a:t>
            </a:r>
          </a:p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алг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Миссия </a:t>
            </a:r>
          </a:p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стена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стена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стена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7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50465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6914"/>
            <a:ext cx="11800114" cy="54210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645921"/>
            <a:ext cx="10789856" cy="50711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74267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08266" y="238338"/>
            <a:ext cx="6506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5_1. Стенки с проходами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E58194-A080-BB6B-4830-21C847D20644}"/>
              </a:ext>
            </a:extLst>
          </p:cNvPr>
          <p:cNvSpPr txBox="1"/>
          <p:nvPr/>
        </p:nvSpPr>
        <p:spPr>
          <a:xfrm>
            <a:off x="701070" y="1645921"/>
            <a:ext cx="107898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есть горизонтальная и вертикальная стены. Правый конец горизонтальной стены соединён с нижним концом вертикальной стены. Длины стен неизвестны. В каждой стене есть ровно один проход, точное место прохода и его ширина неизвестны. Робот находится в клетке, расположенной непосредственно слева от горизонтальной стены у её верхнего конца. Нужно закрасить все клетки, расположенные непосредственно слева от вертикальной стены и выше горизонтальной стены. Проходы должны остаться </a:t>
            </a:r>
            <a:r>
              <a:rPr lang="ru-RU" sz="1800" dirty="0" err="1">
                <a:latin typeface="Franklin Gothic Demi" panose="020B0703020102020204" pitchFamily="34" charset="0"/>
              </a:rPr>
              <a:t>незакрашенными</a:t>
            </a:r>
            <a:r>
              <a:rPr lang="ru-RU" sz="1800" dirty="0">
                <a:latin typeface="Franklin Gothic Demi" panose="020B0703020102020204" pitchFamily="34" charset="0"/>
              </a:rPr>
              <a:t>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8B078D-A8BC-F925-FAF6-764B252493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598" y="3670690"/>
            <a:ext cx="2143546" cy="22864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8AC468-AC8A-4859-F41E-D45DA3C4C3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496" y="3670690"/>
            <a:ext cx="2154319" cy="22864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9311CA-A86C-1D54-8080-CFBD43EC5C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4167" y="3692816"/>
            <a:ext cx="2846157" cy="224219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310DEE9-9C2B-3B44-1757-324317EFFC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7677" y="3686104"/>
            <a:ext cx="2332083" cy="225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8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1010194" y="2416798"/>
            <a:ext cx="10023566" cy="36707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3602E4-2634-4662-908B-CDA2935CEB98}"/>
              </a:ext>
            </a:extLst>
          </p:cNvPr>
          <p:cNvSpPr txBox="1"/>
          <p:nvPr/>
        </p:nvSpPr>
        <p:spPr>
          <a:xfrm>
            <a:off x="1280162" y="2826434"/>
            <a:ext cx="613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Фундаментальное понятие информатики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D65EC9-CCF1-4BE7-9B04-826C8CB0F795}"/>
              </a:ext>
            </a:extLst>
          </p:cNvPr>
          <p:cNvSpPr txBox="1"/>
          <p:nvPr/>
        </p:nvSpPr>
        <p:spPr>
          <a:xfrm>
            <a:off x="1280162" y="3656787"/>
            <a:ext cx="613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Исходное математическое понятие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0EE1D1A-7323-4845-AE6A-C3EB6031C87A}"/>
              </a:ext>
            </a:extLst>
          </p:cNvPr>
          <p:cNvSpPr txBox="1"/>
          <p:nvPr/>
        </p:nvSpPr>
        <p:spPr>
          <a:xfrm>
            <a:off x="1280162" y="4400309"/>
            <a:ext cx="613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Интуитивное понятие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1280162" y="5166998"/>
            <a:ext cx="97535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Franklin Gothic Demi" panose="020B0703020102020204" pitchFamily="34" charset="0"/>
              </a:rPr>
              <a:t>Понятие алгоритма полнее раскрывается через его свойства. Основных свойств алгоритма - пять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4" y="490422"/>
            <a:ext cx="10789920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Franklin Gothic Demi" panose="020B0703020102020204" pitchFamily="34" charset="0"/>
              </a:rPr>
              <a:t>Понятие «алгоритма»</a:t>
            </a:r>
          </a:p>
        </p:txBody>
      </p:sp>
    </p:spTree>
    <p:extLst>
      <p:ext uri="{BB962C8B-B14F-4D97-AF65-F5344CB8AC3E}">
        <p14:creationId xmlns:p14="http://schemas.microsoft.com/office/powerpoint/2010/main" val="5409904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84394"/>
            <a:ext cx="11800114" cy="597360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994592"/>
            <a:ext cx="10789856" cy="57224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74268"/>
            <a:ext cx="11408227" cy="6460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08266" y="238338"/>
            <a:ext cx="6506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5_1. Стенки с проходами (решение)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559E30-3389-53D2-2E00-0569137F9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9351" y="1162545"/>
            <a:ext cx="2151698" cy="22664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A95DCE-747E-317B-A040-0451286A29B2}"/>
              </a:ext>
            </a:extLst>
          </p:cNvPr>
          <p:cNvSpPr txBox="1"/>
          <p:nvPr/>
        </p:nvSpPr>
        <p:spPr>
          <a:xfrm>
            <a:off x="647973" y="879990"/>
            <a:ext cx="682752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. </a:t>
            </a:r>
            <a:r>
              <a:rPr lang="ru-RU" sz="16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600" b="1" dirty="0">
                <a:latin typeface="Courier New" panose="02070309020205020404" pitchFamily="49" charset="0"/>
              </a:rPr>
              <a:t>. </a:t>
            </a:r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6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600" dirty="0">
              <a:latin typeface="Courier New" panose="02070309020205020404" pitchFamily="49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C43D406-9E90-A296-F395-DB85993F53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2235" y="1162545"/>
            <a:ext cx="2151698" cy="228867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CE8E87A-9F4B-F0B0-47E6-15BE27ADF6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4452" y="4158848"/>
            <a:ext cx="2599518" cy="2058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6949A98-5FAC-FA0C-D890-B0DB71DEF8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9979" y="4162213"/>
            <a:ext cx="2151698" cy="20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215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93074"/>
            <a:ext cx="11800114" cy="56649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349829"/>
            <a:ext cx="10789856" cy="53672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74268"/>
            <a:ext cx="11408227" cy="7058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08266" y="238338"/>
            <a:ext cx="1056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5_2. Стенки с проходами (самостоятельное решение)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E58194-A080-BB6B-4830-21C847D20644}"/>
              </a:ext>
            </a:extLst>
          </p:cNvPr>
          <p:cNvSpPr txBox="1"/>
          <p:nvPr/>
        </p:nvSpPr>
        <p:spPr>
          <a:xfrm>
            <a:off x="587829" y="1420061"/>
            <a:ext cx="107898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есть горизонтальная и вертикальная стены. Правый конец горизонтальной стены соединён с нижним концом вертикальной стены. Длины стен неизвестны. В каждой стене есть ровно один проход, точное место прохода и его ширина неизвестны. Робот находится в клетке, расположенной непосредственно слева от горизонтальной стены у её верхнего конца. Нужно закрасить все клетки, расположенные непосредственно слева от вертикальной стены и выше горизонтальной стены. Проходы должны остаться </a:t>
            </a:r>
            <a:r>
              <a:rPr lang="ru-RU" sz="1800" dirty="0" err="1">
                <a:latin typeface="Franklin Gothic Demi" panose="020B0703020102020204" pitchFamily="34" charset="0"/>
              </a:rPr>
              <a:t>незакрашенными</a:t>
            </a:r>
            <a:r>
              <a:rPr lang="ru-RU" sz="1800" dirty="0">
                <a:latin typeface="Franklin Gothic Demi" panose="020B0703020102020204" pitchFamily="34" charset="0"/>
              </a:rPr>
              <a:t>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9AE724-62AC-1B92-D6CA-00206CC1E9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055" y="3174274"/>
            <a:ext cx="2413403" cy="255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26ED53-A55B-92AE-9A0A-1E06D1998623}"/>
              </a:ext>
            </a:extLst>
          </p:cNvPr>
          <p:cNvSpPr txBox="1"/>
          <p:nvPr/>
        </p:nvSpPr>
        <p:spPr>
          <a:xfrm>
            <a:off x="1218019" y="5829819"/>
            <a:ext cx="997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</p:spTree>
    <p:extLst>
      <p:ext uri="{BB962C8B-B14F-4D97-AF65-F5344CB8AC3E}">
        <p14:creationId xmlns:p14="http://schemas.microsoft.com/office/powerpoint/2010/main" val="37942219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36914"/>
            <a:ext cx="11800114" cy="542108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645921"/>
            <a:ext cx="10789856" cy="50711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74267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808266" y="360258"/>
            <a:ext cx="1056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5_2. Стенки с проходами (самостоятельное решение)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E58194-A080-BB6B-4830-21C847D20644}"/>
              </a:ext>
            </a:extLst>
          </p:cNvPr>
          <p:cNvSpPr txBox="1"/>
          <p:nvPr/>
        </p:nvSpPr>
        <p:spPr>
          <a:xfrm>
            <a:off x="701070" y="1645921"/>
            <a:ext cx="107898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есть горизонтальная и вертикальная стены. Правый конец горизонтальной стены соединён с нижним концом вертикальной стены. Длины стен неизвестны. В каждой стене есть ровно один проход, точное место прохода и его ширина неизвестны. Робот находится в клетке, расположенной непосредственно слева от горизонтальной стены у её верхнего конца. Нужно закрасить все клетки, расположенные непосредственно слева от вертикальной стены и выше горизонтальной стены. Проходы должны остаться </a:t>
            </a:r>
            <a:r>
              <a:rPr lang="ru-RU" sz="1800" dirty="0" err="1">
                <a:latin typeface="Franklin Gothic Demi" panose="020B0703020102020204" pitchFamily="34" charset="0"/>
              </a:rPr>
              <a:t>незакрашенными</a:t>
            </a:r>
            <a:r>
              <a:rPr lang="ru-RU" sz="1800" dirty="0">
                <a:latin typeface="Franklin Gothic Demi" panose="020B0703020102020204" pitchFamily="34" charset="0"/>
              </a:rPr>
              <a:t>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C7D4B3-ADD8-4FAC-CCD3-3686334C4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787" y="3729026"/>
            <a:ext cx="2219613" cy="23498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FDFC1A-3DAE-F747-8D2C-C992093FDA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6224" y="3744703"/>
            <a:ext cx="2263435" cy="24098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3615863-014B-913E-6051-D03B7BA44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7483" y="3744703"/>
            <a:ext cx="2258102" cy="24098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4E0385A-0D85-401C-24E8-6E044E6C2B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03409" y="3744703"/>
            <a:ext cx="2258102" cy="239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725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70856"/>
            <a:ext cx="11800114" cy="598714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977987"/>
            <a:ext cx="10789856" cy="573907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80385"/>
            <a:ext cx="11408227" cy="66147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3CF465-B368-01E0-C329-3A1DC186B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5950" y="5162781"/>
            <a:ext cx="1455008" cy="15332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9BA2167-CD8D-5D73-E778-37477FFAF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7338" y="3784801"/>
            <a:ext cx="1488612" cy="15764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089B12-D85D-5280-0339-A3A78438D6D1}"/>
              </a:ext>
            </a:extLst>
          </p:cNvPr>
          <p:cNvSpPr txBox="1"/>
          <p:nvPr/>
        </p:nvSpPr>
        <p:spPr>
          <a:xfrm>
            <a:off x="639353" y="870856"/>
            <a:ext cx="39468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endParaRPr lang="ru-RU" sz="1800" dirty="0">
              <a:latin typeface="Courier New" panose="020703090202050204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B31BA9-C737-D570-452B-C5E488A5D0F8}"/>
              </a:ext>
            </a:extLst>
          </p:cNvPr>
          <p:cNvSpPr txBox="1"/>
          <p:nvPr/>
        </p:nvSpPr>
        <p:spPr>
          <a:xfrm>
            <a:off x="801538" y="122686"/>
            <a:ext cx="1056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Franklin Gothic Demi" panose="020B0703020102020204" pitchFamily="34" charset="0"/>
              </a:rPr>
              <a:t>5_2. Стенки с проходами (самостоятельное решение)</a:t>
            </a:r>
            <a:endParaRPr lang="ru-RU" sz="36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E07A9D-6C09-4C34-BAD5-BC2F1638150E}"/>
              </a:ext>
            </a:extLst>
          </p:cNvPr>
          <p:cNvSpPr txBox="1"/>
          <p:nvPr/>
        </p:nvSpPr>
        <p:spPr>
          <a:xfrm>
            <a:off x="4637744" y="854334"/>
            <a:ext cx="4629052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стена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стена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. </a:t>
            </a:r>
            <a:r>
              <a:rPr lang="ru-RU" sz="17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700" b="1" dirty="0">
                <a:latin typeface="Courier New" panose="02070309020205020404" pitchFamily="49" charset="0"/>
              </a:rPr>
              <a:t>. </a:t>
            </a:r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7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E3785F-ACAC-3FAB-F6EC-C70A69DC20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8438" y="963474"/>
            <a:ext cx="1476891" cy="15764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8DBB24B-5E1F-0E4A-3C3D-DC8A13BA44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7337" y="2231442"/>
            <a:ext cx="1484749" cy="157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5444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6_1. Лестницы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54AC4-8116-56E5-E3FB-E74D79B127D2}"/>
              </a:ext>
            </a:extLst>
          </p:cNvPr>
          <p:cNvSpPr txBox="1"/>
          <p:nvPr/>
        </p:nvSpPr>
        <p:spPr>
          <a:xfrm>
            <a:off x="587828" y="1062446"/>
            <a:ext cx="107898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имеется лестница. Сначала лестница слева направо спускается вниз, затем поднимается вверх. Высота каждой ступени - одна клетка, ширина - две клетки. Робот находится на первой ступеньке лестницы, в левой клетке. Количество ступеней, ведущих вниз, и количество ступеней, ведущих вверх, неизвестно. Нужно закрасить все клетки, расположенные непосредственно над ступенями лестницы.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3D95F0-B0FD-6372-A9F9-41CC8666C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785" y="2450323"/>
            <a:ext cx="2878731" cy="19950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CA6836-34D2-8292-2A38-EFAD00A073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150" y="4473569"/>
            <a:ext cx="2878731" cy="214694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59F199B-60E4-A18B-482A-D0B7F76992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2755" y="4493622"/>
            <a:ext cx="2937632" cy="21469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2CDAA1C-5F1E-5595-75CB-928D531230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1724" y="2412137"/>
            <a:ext cx="2931557" cy="208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079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6_1. Лестницы (фрагмент программы)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3C8B0-F13A-0EF8-FD82-AD847AEABB16}"/>
              </a:ext>
            </a:extLst>
          </p:cNvPr>
          <p:cNvSpPr txBox="1"/>
          <p:nvPr/>
        </p:nvSpPr>
        <p:spPr>
          <a:xfrm>
            <a:off x="814314" y="1141506"/>
            <a:ext cx="60960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не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	</a:t>
            </a:r>
            <a:endParaRPr lang="ru-RU" sz="1800" dirty="0">
              <a:latin typeface="Courier New" panose="02070309020205020404" pitchFamily="49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ABE9470-EB06-08C2-E02E-763C9E1B5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0049" y="3894712"/>
            <a:ext cx="2772578" cy="197077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F59A10F-5403-E8D3-BAF3-C76BA955C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189" y="1446600"/>
            <a:ext cx="2673531" cy="200629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1A6BED1-75F7-56E9-45EA-0BD6A36E0B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7906" y="1446600"/>
            <a:ext cx="3067085" cy="201096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5E90B9C-4480-170F-D762-68B703FA86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5510" y="3934979"/>
            <a:ext cx="3039481" cy="197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902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6_2. Лестницы (самостоятельное решение)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C0EC5-BA4D-D266-9266-C68E724BA586}"/>
              </a:ext>
            </a:extLst>
          </p:cNvPr>
          <p:cNvSpPr txBox="1"/>
          <p:nvPr/>
        </p:nvSpPr>
        <p:spPr>
          <a:xfrm>
            <a:off x="587830" y="1092093"/>
            <a:ext cx="107898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имеется лестница. Сначала лестница спускается вниз справа налево, затем спускается вниз слева направо. Высота каждой ступени - одна клетка, ширина - две клетки. Робот находится справа от верхней ступени лестницы. Количество ступенек, ведущих влево, и количество ступенек, ведущих вправо, неизвестно.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1EBBA4-094B-9BEE-75F7-84BC21FF2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8161" y="2388908"/>
            <a:ext cx="3495675" cy="2781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617EC3-E857-F2EB-1B49-7F78FB360629}"/>
              </a:ext>
            </a:extLst>
          </p:cNvPr>
          <p:cNvSpPr txBox="1"/>
          <p:nvPr/>
        </p:nvSpPr>
        <p:spPr>
          <a:xfrm>
            <a:off x="1108195" y="5648852"/>
            <a:ext cx="9975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Demi" panose="020B0703020102020204" pitchFamily="34" charset="0"/>
              </a:rPr>
              <a:t>Составить программу для решения задачи. Привести примеры обстановок, на которых необходимо будет тестировать данную программу</a:t>
            </a:r>
          </a:p>
        </p:txBody>
      </p:sp>
    </p:spTree>
    <p:extLst>
      <p:ext uri="{BB962C8B-B14F-4D97-AF65-F5344CB8AC3E}">
        <p14:creationId xmlns:p14="http://schemas.microsoft.com/office/powerpoint/2010/main" val="14456312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6_2. Лестницы (самостоятельное решение)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EC0EC5-BA4D-D266-9266-C68E724BA586}"/>
              </a:ext>
            </a:extLst>
          </p:cNvPr>
          <p:cNvSpPr txBox="1"/>
          <p:nvPr/>
        </p:nvSpPr>
        <p:spPr>
          <a:xfrm>
            <a:off x="587830" y="1092093"/>
            <a:ext cx="107898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имеется лестница. Сначала лестница спускается вниз справа налево, затем спускается вниз слева направо. Высота каждой ступени - одна клетка, ширина - две клетки. Робот находится справа от верхней ступени лестницы. Количество ступенек, ведущих влево, и количество ступенек, ведущих вправо, неизвестно.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1EBBA4-094B-9BEE-75F7-84BC21FF2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167" y="2388908"/>
            <a:ext cx="2445933" cy="19460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C1B4DD-A0FD-8F69-CB87-6FBD33A1AD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126" y="3812274"/>
            <a:ext cx="2647492" cy="19536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7895558-D585-85DB-B90C-6EE563E362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5201" y="3809925"/>
            <a:ext cx="2647491" cy="195598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F00538E-EAC3-7E14-E70E-43CD932223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0272" y="2227159"/>
            <a:ext cx="2379833" cy="195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9067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6_2. Лестницы (самостоятельное решение)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A92771-1ADC-6FE1-EB6E-20E811AA3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2906" y="1385026"/>
            <a:ext cx="2250734" cy="18091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3CF97A-1C22-8F72-0194-B49216777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4101" y="3675910"/>
            <a:ext cx="2390769" cy="17717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B18EE83-B149-CE48-4B88-4B2CC31C88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4480" y="1385026"/>
            <a:ext cx="2462485" cy="18091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0AD3001-2D61-BEC0-A96A-F9350D7D9D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0911" y="3506192"/>
            <a:ext cx="2250734" cy="20020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058F5A-9567-C7DB-F97D-72DA3549909D}"/>
              </a:ext>
            </a:extLst>
          </p:cNvPr>
          <p:cNvSpPr txBox="1"/>
          <p:nvPr/>
        </p:nvSpPr>
        <p:spPr>
          <a:xfrm>
            <a:off x="814314" y="1570223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нач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не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кон</a:t>
            </a:r>
            <a:endParaRPr lang="ru-RU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28330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87830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dirty="0">
                <a:solidFill>
                  <a:srgbClr val="000000"/>
                </a:solidFill>
                <a:latin typeface="Franklin Gothic Demi" panose="020B0703020102020204" pitchFamily="34" charset="0"/>
              </a:rPr>
              <a:t>7_1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.Разные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160A6F-3CF0-B12D-90B8-104D667136FE}"/>
              </a:ext>
            </a:extLst>
          </p:cNvPr>
          <p:cNvSpPr txBox="1"/>
          <p:nvPr/>
        </p:nvSpPr>
        <p:spPr>
          <a:xfrm>
            <a:off x="659998" y="1062446"/>
            <a:ext cx="106455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Franklin Gothic Demi" panose="020B0703020102020204" pitchFamily="34" charset="0"/>
              </a:rPr>
              <a:t>На бесконечном поле имеются четыре стены, соединённые между собой, которые образуют прямоугольник. Длины стен неизвестны. В левой вертикальной стене есть ровно один проход. Проход не может примыкать к углу прямоугольника. Точное место и ширина прохода неизвестны. Робот находится около нижнего конца левой вертикальной стены, снаружи прямоугольника и выше нижней стены. Нужно закрасить все клетки, расположенные внутри прямоугольника рядом со стенами и строки, которые примыкают к проходу</a:t>
            </a:r>
            <a:endParaRPr lang="ru-RU" dirty="0">
              <a:latin typeface="Franklin Gothic Demi" panose="020B07030201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9B52E4-F7A0-64B0-E8C0-A1A1A6ED66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310" y="2913258"/>
            <a:ext cx="2239361" cy="23902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D4B3697-2B17-378A-6347-C530A14850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3961" y="2897273"/>
            <a:ext cx="2251434" cy="23902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58EEC0-F26F-D4C4-21DF-CA761662A1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5685" y="2856652"/>
            <a:ext cx="2258137" cy="239026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9A7BFA3-F9A2-1C39-1DC2-C3308E64E8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4113" y="2856652"/>
            <a:ext cx="2205056" cy="240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13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391887" y="1929439"/>
            <a:ext cx="10754973" cy="42864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723078" y="2244313"/>
            <a:ext cx="10195933" cy="3891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latin typeface="Franklin Gothic Demi" panose="020B0703020102020204" pitchFamily="34" charset="0"/>
              </a:rPr>
              <a:t>Алгоритм определяется как последовательность команд, управляющих работой какого либо объекта, и далее дается более строгое определение – понятное и точное предписание исполнителю выполнить конечную последовательность команд, приводящую от исходных данных к искомому результату.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Franklin Gothic Demi" panose="020B0703020102020204" pitchFamily="34" charset="0"/>
              </a:rPr>
              <a:t>Семакин И.Г.</a:t>
            </a:r>
          </a:p>
        </p:txBody>
      </p:sp>
    </p:spTree>
    <p:extLst>
      <p:ext uri="{BB962C8B-B14F-4D97-AF65-F5344CB8AC3E}">
        <p14:creationId xmlns:p14="http://schemas.microsoft.com/office/powerpoint/2010/main" val="10639023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2728"/>
            <a:ext cx="11800114" cy="59452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570412" y="1062446"/>
            <a:ext cx="10789856" cy="56546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133198"/>
            <a:ext cx="11408227" cy="646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732167" y="169911"/>
            <a:ext cx="1036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dirty="0">
                <a:solidFill>
                  <a:srgbClr val="000000"/>
                </a:solidFill>
                <a:latin typeface="Franklin Gothic Demi" panose="020B0703020102020204" pitchFamily="34" charset="0"/>
              </a:rPr>
              <a:t>7_1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Franklin Gothic Demi" panose="020B0703020102020204" pitchFamily="34" charset="0"/>
              </a:rPr>
              <a:t>.Разные задачи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F006BB-2013-E2A4-5A51-1144AA5085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0933" y="1882796"/>
            <a:ext cx="1778508" cy="18980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79907FB-FFE4-6D62-B565-B6B9C05B9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9756" y="3764696"/>
            <a:ext cx="1774039" cy="189803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FA978C-2C06-B11B-15E9-DE2A3822BF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3049" y="1057336"/>
            <a:ext cx="1765190" cy="188923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635B8AD-3F58-B077-1DA8-3E009B3834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0318" y="4815197"/>
            <a:ext cx="1788659" cy="19242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3C9963A-75D8-F583-9086-94EE22336AE6}"/>
              </a:ext>
            </a:extLst>
          </p:cNvPr>
          <p:cNvSpPr txBox="1"/>
          <p:nvPr/>
        </p:nvSpPr>
        <p:spPr>
          <a:xfrm>
            <a:off x="4259948" y="1071963"/>
            <a:ext cx="3610041" cy="563231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сверху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стена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  <a:r>
              <a:rPr lang="ru-RU" sz="1800" b="1" dirty="0">
                <a:latin typeface="Courier New" panose="02070309020205020404" pitchFamily="49" charset="0"/>
              </a:rPr>
              <a:t>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	</a:t>
            </a:r>
          </a:p>
          <a:p>
            <a:endParaRPr lang="ru-RU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ru-RU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214D91-8BAC-0234-837A-59DA5EC42AA6}"/>
              </a:ext>
            </a:extLst>
          </p:cNvPr>
          <p:cNvSpPr txBox="1"/>
          <p:nvPr/>
        </p:nvSpPr>
        <p:spPr>
          <a:xfrm>
            <a:off x="579121" y="1073596"/>
            <a:ext cx="3678877" cy="563231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стена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вверх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слева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влево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снизу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вниз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нц пока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справа свободно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закрасить 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. </a:t>
            </a:r>
            <a:r>
              <a:rPr lang="ru-RU" sz="1800" b="1" dirty="0">
                <a:solidFill>
                  <a:srgbClr val="0000C8"/>
                </a:solidFill>
                <a:latin typeface="Courier New" panose="02070309020205020404" pitchFamily="49" charset="0"/>
              </a:rPr>
              <a:t>вправо</a:t>
            </a:r>
          </a:p>
          <a:p>
            <a:r>
              <a:rPr lang="ru-RU" sz="1800" b="1" dirty="0">
                <a:latin typeface="Courier New" panose="02070309020205020404" pitchFamily="49" charset="0"/>
              </a:rPr>
              <a:t>. </a:t>
            </a:r>
            <a:r>
              <a:rPr lang="ru-RU" sz="1800" b="1" dirty="0">
                <a:solidFill>
                  <a:srgbClr val="000000"/>
                </a:solidFill>
                <a:latin typeface="Courier New" panose="02070309020205020404" pitchFamily="49" charset="0"/>
              </a:rPr>
              <a:t>кц</a:t>
            </a:r>
            <a:endParaRPr lang="ru-RU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275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391887" y="1929439"/>
            <a:ext cx="10754973" cy="42864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723078" y="2244313"/>
            <a:ext cx="10195933" cy="195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latin typeface="Franklin Gothic Demi" panose="020B0703020102020204" pitchFamily="34" charset="0"/>
              </a:rPr>
              <a:t>Алгоритм - описание последовательности шагов в решении задачи, приводящих от </a:t>
            </a:r>
            <a:r>
              <a:rPr lang="ru-RU" sz="2800" dirty="0" err="1">
                <a:latin typeface="Franklin Gothic Demi" panose="020B0703020102020204" pitchFamily="34" charset="0"/>
              </a:rPr>
              <a:t>исходых</a:t>
            </a:r>
            <a:r>
              <a:rPr lang="ru-RU" sz="2800" dirty="0">
                <a:latin typeface="Franklin Gothic Demi" panose="020B0703020102020204" pitchFamily="34" charset="0"/>
              </a:rPr>
              <a:t> данных к требуемому результату.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941172" y="642137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Franklin Gothic Demi" panose="020B0703020102020204" pitchFamily="34" charset="0"/>
              </a:rPr>
              <a:t>Босова  И.Г.</a:t>
            </a:r>
          </a:p>
        </p:txBody>
      </p:sp>
    </p:spTree>
    <p:extLst>
      <p:ext uri="{BB962C8B-B14F-4D97-AF65-F5344CB8AC3E}">
        <p14:creationId xmlns:p14="http://schemas.microsoft.com/office/powerpoint/2010/main" val="3389834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D0CB8C-C5E4-4BC0-8507-2526CD29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91746"/>
            <a:ext cx="11800114" cy="50662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72FB2-B073-46C9-BC37-398E48755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5635" cy="6135635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0D89E41F-FBEE-431F-92F6-3FE73EE090D0}"/>
              </a:ext>
            </a:extLst>
          </p:cNvPr>
          <p:cNvSpPr/>
          <p:nvPr/>
        </p:nvSpPr>
        <p:spPr>
          <a:xfrm>
            <a:off x="391887" y="1929439"/>
            <a:ext cx="10754973" cy="42864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A30879-C5D5-4875-AA7F-8285F52AB5E7}"/>
              </a:ext>
            </a:extLst>
          </p:cNvPr>
          <p:cNvSpPr txBox="1"/>
          <p:nvPr/>
        </p:nvSpPr>
        <p:spPr>
          <a:xfrm>
            <a:off x="723078" y="2244313"/>
            <a:ext cx="10195933" cy="195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dirty="0">
                <a:latin typeface="Franklin Gothic Demi" panose="020B0703020102020204" pitchFamily="34" charset="0"/>
              </a:rPr>
              <a:t>Алгоритмом называют точный набор инструкций для исполнителя, который приводит к решению задачи за конечное время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73FE3FA-9678-4A3F-9FDC-9EA6613D0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7" y="490422"/>
            <a:ext cx="11408227" cy="9357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9634CC-3650-4FCC-BAE0-BFE5446A98DB}"/>
              </a:ext>
            </a:extLst>
          </p:cNvPr>
          <p:cNvSpPr txBox="1"/>
          <p:nvPr/>
        </p:nvSpPr>
        <p:spPr>
          <a:xfrm>
            <a:off x="0" y="635125"/>
            <a:ext cx="4519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Franklin Gothic Demi" panose="020B0703020102020204" pitchFamily="34" charset="0"/>
              </a:rPr>
              <a:t>Поляков   К.Ю.</a:t>
            </a:r>
          </a:p>
        </p:txBody>
      </p:sp>
    </p:spTree>
    <p:extLst>
      <p:ext uri="{BB962C8B-B14F-4D97-AF65-F5344CB8AC3E}">
        <p14:creationId xmlns:p14="http://schemas.microsoft.com/office/powerpoint/2010/main" val="3084192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6059</TotalTime>
  <Words>4549</Words>
  <Application>Microsoft Office PowerPoint</Application>
  <PresentationFormat>Широкоэкранный</PresentationFormat>
  <Paragraphs>854</Paragraphs>
  <Slides>70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7" baseType="lpstr">
      <vt:lpstr>Arial</vt:lpstr>
      <vt:lpstr>Arial Black</vt:lpstr>
      <vt:lpstr>Calibri</vt:lpstr>
      <vt:lpstr>Calibri Light</vt:lpstr>
      <vt:lpstr>Courier New</vt:lpstr>
      <vt:lpstr>Franklin Gothic Demi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Polich .</dc:creator>
  <cp:lastModifiedBy>Апольских Евгения Ивановна</cp:lastModifiedBy>
  <cp:revision>112</cp:revision>
  <dcterms:created xsi:type="dcterms:W3CDTF">2022-04-08T07:53:59Z</dcterms:created>
  <dcterms:modified xsi:type="dcterms:W3CDTF">2022-11-02T13:09:56Z</dcterms:modified>
</cp:coreProperties>
</file>