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3" r:id="rId2"/>
    <p:sldId id="324" r:id="rId3"/>
    <p:sldId id="260" r:id="rId4"/>
    <p:sldId id="325" r:id="rId5"/>
    <p:sldId id="326" r:id="rId6"/>
    <p:sldId id="327" r:id="rId7"/>
    <p:sldId id="328" r:id="rId8"/>
    <p:sldId id="256" r:id="rId9"/>
    <p:sldId id="266" r:id="rId10"/>
    <p:sldId id="262" r:id="rId11"/>
    <p:sldId id="261" r:id="rId12"/>
    <p:sldId id="265" r:id="rId13"/>
    <p:sldId id="257" r:id="rId14"/>
    <p:sldId id="263" r:id="rId15"/>
    <p:sldId id="267" r:id="rId16"/>
    <p:sldId id="268" r:id="rId17"/>
    <p:sldId id="270" r:id="rId18"/>
    <p:sldId id="269" r:id="rId19"/>
    <p:sldId id="271" r:id="rId20"/>
    <p:sldId id="272" r:id="rId21"/>
    <p:sldId id="277" r:id="rId22"/>
    <p:sldId id="273" r:id="rId23"/>
    <p:sldId id="276" r:id="rId24"/>
    <p:sldId id="275" r:id="rId25"/>
    <p:sldId id="278" r:id="rId26"/>
    <p:sldId id="274" r:id="rId27"/>
    <p:sldId id="279" r:id="rId28"/>
    <p:sldId id="280" r:id="rId29"/>
    <p:sldId id="281" r:id="rId30"/>
    <p:sldId id="282" r:id="rId31"/>
    <p:sldId id="283" r:id="rId32"/>
    <p:sldId id="285" r:id="rId33"/>
    <p:sldId id="286" r:id="rId34"/>
    <p:sldId id="287" r:id="rId35"/>
    <p:sldId id="288" r:id="rId36"/>
    <p:sldId id="289" r:id="rId37"/>
    <p:sldId id="284" r:id="rId38"/>
    <p:sldId id="294" r:id="rId39"/>
    <p:sldId id="295" r:id="rId40"/>
    <p:sldId id="290" r:id="rId41"/>
    <p:sldId id="291" r:id="rId42"/>
    <p:sldId id="292" r:id="rId43"/>
    <p:sldId id="296" r:id="rId44"/>
    <p:sldId id="297" r:id="rId45"/>
    <p:sldId id="299" r:id="rId46"/>
    <p:sldId id="298" r:id="rId47"/>
    <p:sldId id="300" r:id="rId48"/>
    <p:sldId id="301" r:id="rId49"/>
    <p:sldId id="302" r:id="rId50"/>
    <p:sldId id="303" r:id="rId51"/>
    <p:sldId id="304" r:id="rId52"/>
    <p:sldId id="308" r:id="rId53"/>
    <p:sldId id="309" r:id="rId54"/>
    <p:sldId id="310" r:id="rId55"/>
    <p:sldId id="311" r:id="rId56"/>
    <p:sldId id="312" r:id="rId57"/>
    <p:sldId id="305" r:id="rId58"/>
    <p:sldId id="313" r:id="rId59"/>
    <p:sldId id="306" r:id="rId60"/>
    <p:sldId id="307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293" r:id="rId71"/>
    <p:sldId id="259" r:id="rId72"/>
    <p:sldId id="264" r:id="rId73"/>
    <p:sldId id="329" r:id="rId74"/>
    <p:sldId id="330" r:id="rId75"/>
    <p:sldId id="331" r:id="rId76"/>
    <p:sldId id="332" r:id="rId77"/>
    <p:sldId id="333" r:id="rId78"/>
    <p:sldId id="334" r:id="rId79"/>
    <p:sldId id="335" r:id="rId8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58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97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FFFF"/>
    <a:srgbClr val="D9F5F3"/>
    <a:srgbClr val="00C4BA"/>
    <a:srgbClr val="F08143"/>
    <a:srgbClr val="93E0DD"/>
    <a:srgbClr val="464646"/>
    <a:srgbClr val="CDF9FF"/>
    <a:srgbClr val="E6E6E6"/>
    <a:srgbClr val="CDE8FB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6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44" y="222"/>
      </p:cViewPr>
      <p:guideLst>
        <p:guide orient="horz" pos="3158"/>
        <p:guide pos="3840"/>
        <p:guide pos="5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4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333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82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464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141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37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98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590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50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08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551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E36C2-AEFF-4286-B3FD-371BCB3A835F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15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8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DABDA5-DC86-4E0B-98C2-63EC373BE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41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D20265-FEC3-4D44-AE18-3935E9253C8E}"/>
              </a:ext>
            </a:extLst>
          </p:cNvPr>
          <p:cNvSpPr txBox="1"/>
          <p:nvPr/>
        </p:nvSpPr>
        <p:spPr>
          <a:xfrm>
            <a:off x="609599" y="434613"/>
            <a:ext cx="88740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Анализ содержательной линии «Алгоритмизация и программирование» в ФГОС ООО третьего поколения и примерных программах по информатике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D0C22A-1CF0-4D06-B649-4A0AF31D8BBA}"/>
              </a:ext>
            </a:extLst>
          </p:cNvPr>
          <p:cNvSpPr txBox="1"/>
          <p:nvPr/>
        </p:nvSpPr>
        <p:spPr>
          <a:xfrm>
            <a:off x="1201782" y="5371590"/>
            <a:ext cx="56213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Лектор: Апольских Евгения Ивановна,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старший преподаватель кафедры теоретических основ информатики</a:t>
            </a:r>
          </a:p>
          <a:p>
            <a:endParaRPr lang="ru-RU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11" name="Picture 4" descr="D:\Документы\Заказы\2022\Работа АлтГПУ\ИДО\Лог АлтГПУ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50858" y="2127250"/>
            <a:ext cx="2603500" cy="2603500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3FA58-1C3E-4AD4-A8D1-01681296E3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119" y="4713813"/>
            <a:ext cx="2603501" cy="21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78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EECDF0A-BAF0-4AB7-B773-D4E77BA0B3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47" y="2173836"/>
            <a:ext cx="4329574" cy="436106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933" y="2173836"/>
            <a:ext cx="4340013" cy="436106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311170"/>
            <a:ext cx="9246610" cy="904887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0001BFC-6CF8-4643-B22E-D5BF2F7FB4EA}"/>
              </a:ext>
            </a:extLst>
          </p:cNvPr>
          <p:cNvSpPr txBox="1"/>
          <p:nvPr/>
        </p:nvSpPr>
        <p:spPr>
          <a:xfrm>
            <a:off x="5650589" y="397503"/>
            <a:ext cx="4332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Достоинства </a:t>
            </a:r>
            <a:r>
              <a:rPr lang="en-US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Python </a:t>
            </a:r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2D144D-1487-4539-B2EB-1F37DBC600CF}"/>
              </a:ext>
            </a:extLst>
          </p:cNvPr>
          <p:cNvSpPr txBox="1"/>
          <p:nvPr/>
        </p:nvSpPr>
        <p:spPr>
          <a:xfrm>
            <a:off x="1470301" y="2817516"/>
            <a:ext cx="26909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Python</a:t>
            </a:r>
            <a:endParaRPr lang="ru-RU" sz="24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a=[1]*1000</a:t>
            </a:r>
            <a:endParaRPr lang="ru-RU" sz="24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74B75C-B86C-4CD9-855F-BEBA0512DD0E}"/>
              </a:ext>
            </a:extLst>
          </p:cNvPr>
          <p:cNvSpPr txBox="1"/>
          <p:nvPr/>
        </p:nvSpPr>
        <p:spPr>
          <a:xfrm>
            <a:off x="5799875" y="2802260"/>
            <a:ext cx="43400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Pascal</a:t>
            </a:r>
            <a:endParaRPr lang="ru-RU" sz="24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var </a:t>
            </a:r>
            <a:endParaRPr lang="ru-RU" sz="24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a: array [1..1000] if integer; </a:t>
            </a:r>
          </a:p>
          <a:p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Begin</a:t>
            </a:r>
          </a:p>
          <a:p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for i:=1 to 1000 do a[</a:t>
            </a:r>
            <a:r>
              <a:rPr lang="en-US" sz="24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i</a:t>
            </a:r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]:=1;</a:t>
            </a:r>
          </a:p>
          <a:p>
            <a:r>
              <a:rPr lang="en-US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End.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B0F4D18-BAF2-42FB-A45E-80DCD7E15494}"/>
              </a:ext>
            </a:extLst>
          </p:cNvPr>
          <p:cNvSpPr txBox="1"/>
          <p:nvPr/>
        </p:nvSpPr>
        <p:spPr>
          <a:xfrm>
            <a:off x="5206732" y="1466776"/>
            <a:ext cx="4332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Основная информация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D66FF89-9293-B2B8-81E0-FE84B4662B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1376406"/>
            <a:ext cx="9246610" cy="45822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96094B-DDFC-6B22-453B-6D70F7CC0CFC}"/>
              </a:ext>
            </a:extLst>
          </p:cNvPr>
          <p:cNvSpPr txBox="1"/>
          <p:nvPr/>
        </p:nvSpPr>
        <p:spPr>
          <a:xfrm>
            <a:off x="3328655" y="1232094"/>
            <a:ext cx="4385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Лаконичность</a:t>
            </a:r>
          </a:p>
        </p:txBody>
      </p:sp>
    </p:spTree>
    <p:extLst>
      <p:ext uri="{BB962C8B-B14F-4D97-AF65-F5344CB8AC3E}">
        <p14:creationId xmlns:p14="http://schemas.microsoft.com/office/powerpoint/2010/main" val="1920307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24BBCAB-67F2-48C6-979C-EF9EDADE5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06" y="3171448"/>
            <a:ext cx="511126" cy="510110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9D5FAC9F-39CA-434E-8FDA-CEA9FAB1A2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81" y="1127039"/>
            <a:ext cx="511126" cy="510110"/>
          </a:xfrm>
          <a:prstGeom prst="rect">
            <a:avLst/>
          </a:prstGeom>
        </p:spPr>
      </p:pic>
      <p:pic>
        <p:nvPicPr>
          <p:cNvPr id="25" name="Рисунок 24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5CCC070A-2315-4F0E-A81F-BD1CED34A1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06" y="4987086"/>
            <a:ext cx="511126" cy="51011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662206" y="213852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93E0DD"/>
                </a:solidFill>
                <a:latin typeface="Franklin Gothic Demi" panose="020B0703020102020204" pitchFamily="34" charset="0"/>
              </a:rPr>
              <a:t>Обмен значений переменных а и 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EBA275-C254-490C-8032-92DD3A71A7A0}"/>
              </a:ext>
            </a:extLst>
          </p:cNvPr>
          <p:cNvSpPr txBox="1"/>
          <p:nvPr/>
        </p:nvSpPr>
        <p:spPr>
          <a:xfrm>
            <a:off x="1349830" y="1018439"/>
            <a:ext cx="108421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Задача должна первоначально быть решена путем использования дополнительной переменной с:</a:t>
            </a:r>
          </a:p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	</a:t>
            </a:r>
            <a:r>
              <a:rPr lang="pt-BR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c=a</a:t>
            </a:r>
          </a:p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	</a:t>
            </a:r>
            <a:r>
              <a:rPr lang="pt-BR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a=b</a:t>
            </a:r>
          </a:p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	</a:t>
            </a:r>
            <a:r>
              <a:rPr lang="pt-BR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b=c</a:t>
            </a:r>
          </a:p>
          <a:p>
            <a:endParaRPr lang="ru-RU" sz="2400" dirty="0">
              <a:solidFill>
                <a:srgbClr val="00C4BA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DCE1D9-8A44-4637-80A4-BC5BAD9E4C25}"/>
              </a:ext>
            </a:extLst>
          </p:cNvPr>
          <p:cNvSpPr txBox="1"/>
          <p:nvPr/>
        </p:nvSpPr>
        <p:spPr>
          <a:xfrm>
            <a:off x="1349830" y="3018320"/>
            <a:ext cx="98240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Способ с использованием арифметических действий:</a:t>
            </a:r>
          </a:p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	a = a + b</a:t>
            </a:r>
          </a:p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	b = a - b</a:t>
            </a:r>
          </a:p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	a = a - b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9FB021-94F0-4549-9DC9-F0D586A711EB}"/>
              </a:ext>
            </a:extLst>
          </p:cNvPr>
          <p:cNvSpPr txBox="1"/>
          <p:nvPr/>
        </p:nvSpPr>
        <p:spPr>
          <a:xfrm>
            <a:off x="1349830" y="4793180"/>
            <a:ext cx="74030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После этого возможно использовать кортежи языка Python:</a:t>
            </a:r>
          </a:p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	(</a:t>
            </a:r>
            <a:r>
              <a:rPr lang="ru-RU" sz="2400" dirty="0" err="1">
                <a:solidFill>
                  <a:srgbClr val="00C4BA"/>
                </a:solidFill>
                <a:latin typeface="Franklin Gothic Demi" panose="020B0703020102020204" pitchFamily="34" charset="0"/>
              </a:rPr>
              <a:t>a,b</a:t>
            </a:r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)=(</a:t>
            </a:r>
            <a:r>
              <a:rPr lang="ru-RU" sz="2400" dirty="0" err="1">
                <a:solidFill>
                  <a:srgbClr val="00C4BA"/>
                </a:solidFill>
                <a:latin typeface="Franklin Gothic Demi" panose="020B0703020102020204" pitchFamily="34" charset="0"/>
              </a:rPr>
              <a:t>b,a</a:t>
            </a:r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B85C59-CCA0-4F5D-ACA3-0B9C8E4848CE}"/>
              </a:ext>
            </a:extLst>
          </p:cNvPr>
          <p:cNvSpPr txBox="1"/>
          <p:nvPr/>
        </p:nvSpPr>
        <p:spPr>
          <a:xfrm>
            <a:off x="11194812" y="6217918"/>
            <a:ext cx="365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03308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24BBCAB-67F2-48C6-979C-EF9EDADE5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85" y="1945849"/>
            <a:ext cx="511126" cy="510110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9D5FAC9F-39CA-434E-8FDA-CEA9FAB1A2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85" y="1292732"/>
            <a:ext cx="511126" cy="510110"/>
          </a:xfrm>
          <a:prstGeom prst="rect">
            <a:avLst/>
          </a:prstGeom>
        </p:spPr>
      </p:pic>
      <p:pic>
        <p:nvPicPr>
          <p:cNvPr id="25" name="Рисунок 24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5CCC070A-2315-4F0E-A81F-BD1CED34A1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10" y="5218142"/>
            <a:ext cx="511126" cy="51011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644281" y="72507"/>
            <a:ext cx="114078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93E0DD"/>
                </a:solidFill>
                <a:latin typeface="Franklin Gothic Demi" panose="020B0703020102020204" pitchFamily="34" charset="0"/>
              </a:rPr>
              <a:t>Основные достоинства Python  с точки зрения обучения школьников программированию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EBA275-C254-490C-8032-92DD3A71A7A0}"/>
              </a:ext>
            </a:extLst>
          </p:cNvPr>
          <p:cNvSpPr txBox="1"/>
          <p:nvPr/>
        </p:nvSpPr>
        <p:spPr>
          <a:xfrm>
            <a:off x="1349828" y="1280037"/>
            <a:ext cx="10842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низкий “порог входа”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9FB021-94F0-4549-9DC9-F0D586A711EB}"/>
              </a:ext>
            </a:extLst>
          </p:cNvPr>
          <p:cNvSpPr txBox="1"/>
          <p:nvPr/>
        </p:nvSpPr>
        <p:spPr>
          <a:xfrm>
            <a:off x="1349828" y="5208034"/>
            <a:ext cx="8031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поддерживает различные подходы к программированию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B85C59-CCA0-4F5D-ACA3-0B9C8E4848CE}"/>
              </a:ext>
            </a:extLst>
          </p:cNvPr>
          <p:cNvSpPr txBox="1"/>
          <p:nvPr/>
        </p:nvSpPr>
        <p:spPr>
          <a:xfrm>
            <a:off x="11194812" y="6217918"/>
            <a:ext cx="365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76746B-4EF7-517E-8F8B-832F1F4BF2D9}"/>
              </a:ext>
            </a:extLst>
          </p:cNvPr>
          <p:cNvSpPr txBox="1"/>
          <p:nvPr/>
        </p:nvSpPr>
        <p:spPr>
          <a:xfrm>
            <a:off x="1349828" y="1870945"/>
            <a:ext cx="10842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понятный синтаксис</a:t>
            </a:r>
          </a:p>
        </p:txBody>
      </p:sp>
      <p:pic>
        <p:nvPicPr>
          <p:cNvPr id="16" name="Рисунок 15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1F140E8E-74CC-DDD0-9AEE-2B76F2B856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85" y="2598966"/>
            <a:ext cx="511126" cy="51011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AD29391-662F-78C2-E93B-CCEB29BC8943}"/>
              </a:ext>
            </a:extLst>
          </p:cNvPr>
          <p:cNvSpPr txBox="1"/>
          <p:nvPr/>
        </p:nvSpPr>
        <p:spPr>
          <a:xfrm>
            <a:off x="1349828" y="2461853"/>
            <a:ext cx="10842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язык более высокого уровня, позволяющий решать задачу на более высоком уровне абстракции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3751052-1704-C4E0-3B0E-622F0EB8F9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85" y="3252083"/>
            <a:ext cx="511126" cy="51011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FF787E0-FF34-1180-356B-887BE0A34185}"/>
              </a:ext>
            </a:extLst>
          </p:cNvPr>
          <p:cNvSpPr txBox="1"/>
          <p:nvPr/>
        </p:nvSpPr>
        <p:spPr>
          <a:xfrm>
            <a:off x="1349828" y="3422093"/>
            <a:ext cx="10842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развитые структуры данных: списки, словари, множества</a:t>
            </a:r>
          </a:p>
        </p:txBody>
      </p:sp>
      <p:pic>
        <p:nvPicPr>
          <p:cNvPr id="20" name="Рисунок 19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0834AB68-69E2-4308-D5B8-0850C0B417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85" y="3905200"/>
            <a:ext cx="511126" cy="51011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33D0F74-C686-1240-3079-49D51E999E4B}"/>
              </a:ext>
            </a:extLst>
          </p:cNvPr>
          <p:cNvSpPr txBox="1"/>
          <p:nvPr/>
        </p:nvSpPr>
        <p:spPr>
          <a:xfrm>
            <a:off x="1349828" y="4013001"/>
            <a:ext cx="10842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компактность программ 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15849C71-D11A-5A04-250A-11C1CEA8F2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85" y="4558317"/>
            <a:ext cx="511126" cy="51011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B680CC6-BDBF-4CAC-12B4-990F41AA3503}"/>
              </a:ext>
            </a:extLst>
          </p:cNvPr>
          <p:cNvSpPr txBox="1"/>
          <p:nvPr/>
        </p:nvSpPr>
        <p:spPr>
          <a:xfrm>
            <a:off x="1349828" y="4603908"/>
            <a:ext cx="10842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развитые структуры данных: списки, словари, множества</a:t>
            </a:r>
          </a:p>
        </p:txBody>
      </p:sp>
    </p:spTree>
    <p:extLst>
      <p:ext uri="{BB962C8B-B14F-4D97-AF65-F5344CB8AC3E}">
        <p14:creationId xmlns:p14="http://schemas.microsoft.com/office/powerpoint/2010/main" val="1262274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9C14CEF7-670E-455D-86A8-3014E7890A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26" y="196794"/>
            <a:ext cx="5938274" cy="1065078"/>
          </a:xfrm>
          <a:prstGeom prst="rect">
            <a:avLst/>
          </a:prstGeom>
          <a:solidFill>
            <a:srgbClr val="93E0DD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5F4BA7-2AA8-43BB-A20E-14A34FE5368D}"/>
              </a:ext>
            </a:extLst>
          </p:cNvPr>
          <p:cNvSpPr txBox="1"/>
          <p:nvPr/>
        </p:nvSpPr>
        <p:spPr>
          <a:xfrm>
            <a:off x="157726" y="425978"/>
            <a:ext cx="6142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Особенности языка </a:t>
            </a:r>
            <a:r>
              <a:rPr lang="en-US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Python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: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D8690C5-F930-45B2-885F-9C10CC98E6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38" y="1651386"/>
            <a:ext cx="11146884" cy="6646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21859C-84B8-4F0D-959C-68D0EEFCE376}"/>
              </a:ext>
            </a:extLst>
          </p:cNvPr>
          <p:cNvSpPr txBox="1"/>
          <p:nvPr/>
        </p:nvSpPr>
        <p:spPr>
          <a:xfrm>
            <a:off x="905692" y="1707399"/>
            <a:ext cx="677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1) Отступы — часть синтаксиса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A39A253-3EA0-4948-84F9-8A81255D1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97" y="2439513"/>
            <a:ext cx="11146884" cy="6646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4DCDB0A-E0BA-4E75-4EBC-6F9A875F3074}"/>
              </a:ext>
            </a:extLst>
          </p:cNvPr>
          <p:cNvSpPr txBox="1"/>
          <p:nvPr/>
        </p:nvSpPr>
        <p:spPr>
          <a:xfrm>
            <a:off x="918751" y="2495526"/>
            <a:ext cx="677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2) Динамическая типизация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F1B4361-8F9E-0231-0F5D-5D831D9AA1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97" y="3218288"/>
            <a:ext cx="11146884" cy="66466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52941DF-B8F4-6EA2-07D3-E2AC15116CC4}"/>
              </a:ext>
            </a:extLst>
          </p:cNvPr>
          <p:cNvSpPr txBox="1"/>
          <p:nvPr/>
        </p:nvSpPr>
        <p:spPr>
          <a:xfrm>
            <a:off x="918751" y="3274301"/>
            <a:ext cx="677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3) Компактность кода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22C0A11-24E3-6AB2-CA59-599887EBB2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005508"/>
              </p:ext>
            </p:extLst>
          </p:nvPr>
        </p:nvGraphicFramePr>
        <p:xfrm>
          <a:off x="2708366" y="4100886"/>
          <a:ext cx="6775268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7292">
                  <a:extLst>
                    <a:ext uri="{9D8B030D-6E8A-4147-A177-3AD203B41FA5}">
                      <a16:colId xmlns:a16="http://schemas.microsoft.com/office/drawing/2014/main" val="4226802138"/>
                    </a:ext>
                  </a:extLst>
                </a:gridCol>
                <a:gridCol w="3387976">
                  <a:extLst>
                    <a:ext uri="{9D8B030D-6E8A-4147-A177-3AD203B41FA5}">
                      <a16:colId xmlns:a16="http://schemas.microsoft.com/office/drawing/2014/main" val="24073315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Python</a:t>
                      </a:r>
                    </a:p>
                  </a:txBody>
                  <a:tcPr marL="68580" marR="68580" marT="0" marB="0">
                    <a:solidFill>
                      <a:srgbClr val="F0814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err="1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Pascal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F081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5328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while b: 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    a, b = b, a % b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3E0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err="1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while</a:t>
                      </a: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 b &lt;&gt; 0 </a:t>
                      </a:r>
                      <a:r>
                        <a:rPr lang="ru-RU" sz="2400" kern="1200" dirty="0" err="1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do</a:t>
                      </a: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2400" kern="1200" dirty="0" err="1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begin</a:t>
                      </a: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         </a:t>
                      </a:r>
                      <a:r>
                        <a:rPr lang="en-US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c := a mod b; 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         a := b; 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         b := c 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2400" kern="1200" dirty="0" err="1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end</a:t>
                      </a: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; </a:t>
                      </a:r>
                    </a:p>
                  </a:txBody>
                  <a:tcPr marL="68580" marR="68580" marT="0" marB="0">
                    <a:solidFill>
                      <a:srgbClr val="93E0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358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5181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9C14CEF7-670E-455D-86A8-3014E7890A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26" y="196794"/>
            <a:ext cx="5938274" cy="1065078"/>
          </a:xfrm>
          <a:prstGeom prst="rect">
            <a:avLst/>
          </a:prstGeom>
          <a:solidFill>
            <a:srgbClr val="93E0DD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5F4BA7-2AA8-43BB-A20E-14A34FE5368D}"/>
              </a:ext>
            </a:extLst>
          </p:cNvPr>
          <p:cNvSpPr txBox="1"/>
          <p:nvPr/>
        </p:nvSpPr>
        <p:spPr>
          <a:xfrm>
            <a:off x="157726" y="425978"/>
            <a:ext cx="6142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Особенности языка </a:t>
            </a:r>
            <a:r>
              <a:rPr lang="en-US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Python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: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D8690C5-F930-45B2-885F-9C10CC98E6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38" y="1367922"/>
            <a:ext cx="11146884" cy="6646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21859C-84B8-4F0D-959C-68D0EEFCE376}"/>
              </a:ext>
            </a:extLst>
          </p:cNvPr>
          <p:cNvSpPr txBox="1"/>
          <p:nvPr/>
        </p:nvSpPr>
        <p:spPr>
          <a:xfrm>
            <a:off x="905692" y="1423935"/>
            <a:ext cx="677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4) Списки – это больше, чем массивы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A39A253-3EA0-4948-84F9-8A81255D1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97" y="2156049"/>
            <a:ext cx="11146884" cy="6646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4DCDB0A-E0BA-4E75-4EBC-6F9A875F3074}"/>
              </a:ext>
            </a:extLst>
          </p:cNvPr>
          <p:cNvSpPr txBox="1"/>
          <p:nvPr/>
        </p:nvSpPr>
        <p:spPr>
          <a:xfrm>
            <a:off x="918751" y="2212062"/>
            <a:ext cx="677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5) Кортежи 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F1B4361-8F9E-0231-0F5D-5D831D9AA1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97" y="5526019"/>
            <a:ext cx="11146884" cy="66466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52941DF-B8F4-6EA2-07D3-E2AC15116CC4}"/>
              </a:ext>
            </a:extLst>
          </p:cNvPr>
          <p:cNvSpPr txBox="1"/>
          <p:nvPr/>
        </p:nvSpPr>
        <p:spPr>
          <a:xfrm>
            <a:off x="918751" y="5582032"/>
            <a:ext cx="677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6) Символьные строки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22C0A11-24E3-6AB2-CA59-599887EBB2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045064"/>
              </p:ext>
            </p:extLst>
          </p:nvPr>
        </p:nvGraphicFramePr>
        <p:xfrm>
          <a:off x="2571206" y="2995665"/>
          <a:ext cx="6775268" cy="2438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75268">
                  <a:extLst>
                    <a:ext uri="{9D8B030D-6E8A-4147-A177-3AD203B41FA5}">
                      <a16:colId xmlns:a16="http://schemas.microsoft.com/office/drawing/2014/main" val="42268021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Franklin Gothic Demi" panose="020B0703020102020204" pitchFamily="34" charset="0"/>
                          <a:ea typeface="+mn-ea"/>
                          <a:cs typeface="+mn-cs"/>
                        </a:rPr>
                        <a:t>Функция, которая находит минимальный элемент массива и его индекс</a:t>
                      </a:r>
                    </a:p>
                  </a:txBody>
                  <a:tcPr marL="68580" marR="68580" marT="0" marB="0">
                    <a:solidFill>
                      <a:srgbClr val="F081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5328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 </a:t>
                      </a:r>
                      <a:r>
                        <a:rPr lang="en-US" sz="2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min_ind</a:t>
                      </a:r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 A ):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m = min(A) 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sz="2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</a:t>
                      </a:r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2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A.index</a:t>
                      </a:r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(m) </a:t>
                      </a:r>
                      <a:endParaRPr lang="ru-RU" sz="2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return (m, </a:t>
                      </a:r>
                      <a:r>
                        <a:rPr lang="en-US" sz="2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</a:t>
                      </a:r>
                      <a:r>
                        <a:rPr lang="en-US" sz="2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ru-RU" sz="3600" kern="1200" dirty="0">
                        <a:solidFill>
                          <a:schemeClr val="bg1"/>
                        </a:solidFill>
                        <a:latin typeface="Franklin Gothic Demi" panose="020B07030201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3E0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358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185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F0803805-1898-20F9-522D-68F14A4CC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298328" y="59296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Системы программирования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C2A1E9-012B-C12F-05D0-E2E27DB2B255}"/>
              </a:ext>
            </a:extLst>
          </p:cNvPr>
          <p:cNvSpPr>
            <a:spLocks noGrp="1"/>
          </p:cNvSpPr>
          <p:nvPr/>
        </p:nvSpPr>
        <p:spPr bwMode="auto">
          <a:xfrm>
            <a:off x="1835943" y="330993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15E8C57-7DEE-E952-3A32-D0BB55D23D6C}"/>
              </a:ext>
            </a:extLst>
          </p:cNvPr>
          <p:cNvSpPr/>
          <p:nvPr/>
        </p:nvSpPr>
        <p:spPr>
          <a:xfrm>
            <a:off x="298328" y="912018"/>
            <a:ext cx="11536621" cy="461665"/>
          </a:xfrm>
          <a:prstGeom prst="rect">
            <a:avLst/>
          </a:prstGeom>
          <a:solidFill>
            <a:srgbClr val="EA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61950" indent="-361950" eaLnBrk="1" hangingPunct="1">
              <a:defRPr/>
            </a:pPr>
            <a:r>
              <a:rPr lang="ru-RU" sz="2400" b="1" dirty="0">
                <a:latin typeface="Arial" charset="0"/>
              </a:rPr>
              <a:t>Системы программирования </a:t>
            </a:r>
            <a:r>
              <a:rPr lang="ru-RU" sz="2400" dirty="0">
                <a:latin typeface="Arial" charset="0"/>
              </a:rPr>
              <a:t>— это средства для создания новых программ.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2063B86-6C58-2984-8CA3-DAAB16787757}"/>
              </a:ext>
            </a:extLst>
          </p:cNvPr>
          <p:cNvSpPr/>
          <p:nvPr/>
        </p:nvSpPr>
        <p:spPr>
          <a:xfrm>
            <a:off x="298328" y="1824831"/>
            <a:ext cx="11536621" cy="830997"/>
          </a:xfrm>
          <a:prstGeom prst="rect">
            <a:avLst/>
          </a:prstGeom>
          <a:solidFill>
            <a:srgbClr val="EA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61950" indent="-361950" eaLnBrk="1" hangingPunct="1">
              <a:defRPr/>
            </a:pPr>
            <a:r>
              <a:rPr lang="ru-RU" sz="2400" b="1" dirty="0">
                <a:latin typeface="Arial" charset="0"/>
              </a:rPr>
              <a:t>Транслятор </a:t>
            </a:r>
            <a:r>
              <a:rPr lang="ru-RU" sz="2400" dirty="0">
                <a:latin typeface="Arial" charset="0"/>
              </a:rPr>
              <a:t>— это программа, которая переводит тексты программ, написанных программистом, в машинные коды (команды процессора).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CB5818B-34C0-BD1A-4B1C-EE6FCAC68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60" y="2900318"/>
            <a:ext cx="8078788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2400" b="1" dirty="0">
                <a:solidFill>
                  <a:srgbClr val="00C4BA"/>
                </a:solidFill>
              </a:rPr>
              <a:t>компилятор</a:t>
            </a:r>
            <a:r>
              <a:rPr lang="ru-RU" altLang="ru-RU" sz="2400" b="1" dirty="0">
                <a:solidFill>
                  <a:srgbClr val="000000"/>
                </a:solidFill>
              </a:rPr>
              <a:t> </a:t>
            </a:r>
            <a:r>
              <a:rPr lang="ru-RU" altLang="ru-RU" sz="2400" dirty="0">
                <a:solidFill>
                  <a:srgbClr val="000000"/>
                </a:solidFill>
              </a:rPr>
              <a:t>— переводит всю программу в машинные коды, строит исполняемый файл (</a:t>
            </a:r>
            <a:r>
              <a:rPr lang="en-US" altLang="ru-RU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.exe</a:t>
            </a:r>
            <a:r>
              <a:rPr lang="ru-RU" altLang="ru-RU" sz="2400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ru-RU" altLang="ru-RU" sz="2400" b="1" dirty="0">
                <a:solidFill>
                  <a:srgbClr val="00C4BA"/>
                </a:solidFill>
              </a:rPr>
              <a:t>интерпретатор</a:t>
            </a:r>
            <a:r>
              <a:rPr lang="ru-RU" altLang="ru-RU" sz="2400" b="1" dirty="0">
                <a:solidFill>
                  <a:srgbClr val="000000"/>
                </a:solidFill>
              </a:rPr>
              <a:t> </a:t>
            </a:r>
            <a:r>
              <a:rPr lang="ru-RU" altLang="ru-RU" sz="2400" dirty="0">
                <a:solidFill>
                  <a:srgbClr val="000000"/>
                </a:solidFill>
              </a:rPr>
              <a:t>—</a:t>
            </a:r>
            <a:r>
              <a:rPr lang="en-US" altLang="ru-RU" sz="2400" dirty="0">
                <a:solidFill>
                  <a:srgbClr val="000000"/>
                </a:solidFill>
              </a:rPr>
              <a:t> </a:t>
            </a:r>
            <a:r>
              <a:rPr lang="ru-RU" altLang="ru-RU" sz="2400" dirty="0">
                <a:solidFill>
                  <a:srgbClr val="000000"/>
                </a:solidFill>
              </a:rPr>
              <a:t>сам выполняет программу по частям</a:t>
            </a:r>
            <a:r>
              <a:rPr lang="en-US" altLang="ru-RU" sz="2400" dirty="0">
                <a:solidFill>
                  <a:srgbClr val="000000"/>
                </a:solidFill>
              </a:rPr>
              <a:t> (</a:t>
            </a:r>
            <a:r>
              <a:rPr lang="ru-RU" altLang="ru-RU" sz="2400" dirty="0">
                <a:solidFill>
                  <a:srgbClr val="000000"/>
                </a:solidFill>
              </a:rPr>
              <a:t>по одному оператору).</a:t>
            </a:r>
            <a:endParaRPr lang="ru-RU" altLang="ru-RU" sz="1800" dirty="0"/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76BB3E02-F6CF-5825-11C9-2CA71BF2E1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856" y="3866356"/>
            <a:ext cx="2822575" cy="12001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b="1" dirty="0">
                <a:latin typeface="Courier New" pitchFamily="49" charset="0"/>
              </a:rPr>
              <a:t>program</a:t>
            </a:r>
            <a:r>
              <a:rPr lang="ru-RU" b="1" dirty="0">
                <a:latin typeface="Courier New" pitchFamily="49" charset="0"/>
              </a:rPr>
              <a:t> </a:t>
            </a:r>
            <a:r>
              <a:rPr lang="en-US" b="1" dirty="0">
                <a:solidFill>
                  <a:srgbClr val="333399"/>
                </a:solidFill>
                <a:latin typeface="Courier New" pitchFamily="49" charset="0"/>
              </a:rPr>
              <a:t>Hello</a:t>
            </a:r>
            <a:r>
              <a:rPr lang="en-US" b="1" dirty="0">
                <a:latin typeface="Courier New" pitchFamily="49" charset="0"/>
              </a:rPr>
              <a:t>;</a:t>
            </a:r>
            <a:endParaRPr lang="ru-RU" b="1" dirty="0">
              <a:latin typeface="Courier New" pitchFamily="49" charset="0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b="1" dirty="0">
                <a:latin typeface="Courier New" pitchFamily="49" charset="0"/>
              </a:rPr>
              <a:t>begin</a:t>
            </a:r>
            <a:r>
              <a:rPr lang="ru-RU" b="1" dirty="0"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ru-RU" b="1" dirty="0">
                <a:latin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</a:rPr>
              <a:t>write(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</a:rPr>
              <a:t>'</a:t>
            </a:r>
            <a:r>
              <a:rPr lang="ru-RU" b="1" dirty="0">
                <a:solidFill>
                  <a:srgbClr val="C00000"/>
                </a:solidFill>
                <a:latin typeface="Courier New" pitchFamily="49" charset="0"/>
              </a:rPr>
              <a:t>Привет!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</a:rPr>
              <a:t>'</a:t>
            </a:r>
            <a:r>
              <a:rPr lang="en-US" b="1" dirty="0">
                <a:latin typeface="Courier New" pitchFamily="49" charset="0"/>
              </a:rPr>
              <a:t>)</a:t>
            </a:r>
            <a:endParaRPr lang="ru-RU" b="1" dirty="0">
              <a:latin typeface="Courier New" pitchFamily="49" charset="0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b="1" dirty="0">
                <a:latin typeface="Courier New" pitchFamily="49" charset="0"/>
              </a:rPr>
              <a:t>end.</a:t>
            </a:r>
            <a:endParaRPr lang="ru-RU" b="1" dirty="0">
              <a:solidFill>
                <a:srgbClr val="0000FF"/>
              </a:solidFill>
              <a:latin typeface="Courier New" pitchFamily="49" charset="0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F52DFA11-B641-FA72-8E9E-99AC6677BF70}"/>
              </a:ext>
            </a:extLst>
          </p:cNvPr>
          <p:cNvGrpSpPr>
            <a:grpSpLocks/>
          </p:cNvGrpSpPr>
          <p:nvPr/>
        </p:nvGrpSpPr>
        <p:grpSpPr bwMode="auto">
          <a:xfrm>
            <a:off x="5347493" y="4290218"/>
            <a:ext cx="2468563" cy="771525"/>
            <a:chOff x="3751317" y="3248408"/>
            <a:chExt cx="2468563" cy="771525"/>
          </a:xfrm>
        </p:grpSpPr>
        <p:grpSp>
          <p:nvGrpSpPr>
            <p:cNvPr id="18" name="Группа 17">
              <a:extLst>
                <a:ext uri="{FF2B5EF4-FFF2-40B4-BE49-F238E27FC236}">
                  <a16:creationId xmlns:a16="http://schemas.microsoft.com/office/drawing/2014/main" id="{3066419C-2E78-E320-80D1-B0583991F2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51317" y="3248408"/>
              <a:ext cx="919163" cy="771525"/>
              <a:chOff x="644863" y="2554863"/>
              <a:chExt cx="1801813" cy="1514475"/>
            </a:xfrm>
          </p:grpSpPr>
          <p:sp>
            <p:nvSpPr>
              <p:cNvPr id="22" name="Rectangle 16">
                <a:extLst>
                  <a:ext uri="{FF2B5EF4-FFF2-40B4-BE49-F238E27FC236}">
                    <a16:creationId xmlns:a16="http://schemas.microsoft.com/office/drawing/2014/main" id="{614033D6-0865-8AE5-69B9-BCBF7AC61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863" y="2554863"/>
                <a:ext cx="1801813" cy="1514475"/>
              </a:xfrm>
              <a:prstGeom prst="rect">
                <a:avLst/>
              </a:prstGeom>
              <a:solidFill>
                <a:srgbClr val="E6E6E6"/>
              </a:solidFill>
              <a:ln w="12700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eaLnBrk="1" hangingPunct="1">
                  <a:defRPr/>
                </a:pPr>
                <a:endParaRPr lang="ru-RU">
                  <a:latin typeface="Arial" charset="0"/>
                </a:endParaRPr>
              </a:p>
            </p:txBody>
          </p:sp>
          <p:grpSp>
            <p:nvGrpSpPr>
              <p:cNvPr id="23" name="Group 32">
                <a:extLst>
                  <a:ext uri="{FF2B5EF4-FFF2-40B4-BE49-F238E27FC236}">
                    <a16:creationId xmlns:a16="http://schemas.microsoft.com/office/drawing/2014/main" id="{FF77C4A4-2DF5-ACAE-400C-9A0D874AAA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7105" y="2626302"/>
                <a:ext cx="1184276" cy="1117600"/>
                <a:chOff x="3271" y="1419"/>
                <a:chExt cx="746" cy="704"/>
              </a:xfrm>
            </p:grpSpPr>
            <p:sp>
              <p:nvSpPr>
                <p:cNvPr id="25" name="Freeform 8">
                  <a:extLst>
                    <a:ext uri="{FF2B5EF4-FFF2-40B4-BE49-F238E27FC236}">
                      <a16:creationId xmlns:a16="http://schemas.microsoft.com/office/drawing/2014/main" id="{ECF38719-55D3-50E4-65E6-34142466F2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5" y="1419"/>
                  <a:ext cx="551" cy="188"/>
                </a:xfrm>
                <a:custGeom>
                  <a:avLst/>
                  <a:gdLst>
                    <a:gd name="T0" fmla="*/ 0 w 551"/>
                    <a:gd name="T1" fmla="*/ 0 h 188"/>
                    <a:gd name="T2" fmla="*/ 551 w 551"/>
                    <a:gd name="T3" fmla="*/ 0 h 188"/>
                    <a:gd name="T4" fmla="*/ 363 w 551"/>
                    <a:gd name="T5" fmla="*/ 188 h 188"/>
                    <a:gd name="T6" fmla="*/ 183 w 551"/>
                    <a:gd name="T7" fmla="*/ 188 h 188"/>
                    <a:gd name="T8" fmla="*/ 0 w 551"/>
                    <a:gd name="T9" fmla="*/ 0 h 1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1"/>
                    <a:gd name="T16" fmla="*/ 0 h 188"/>
                    <a:gd name="T17" fmla="*/ 551 w 551"/>
                    <a:gd name="T18" fmla="*/ 188 h 1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1" h="188">
                      <a:moveTo>
                        <a:pt x="0" y="0"/>
                      </a:moveTo>
                      <a:lnTo>
                        <a:pt x="551" y="0"/>
                      </a:lnTo>
                      <a:lnTo>
                        <a:pt x="363" y="188"/>
                      </a:lnTo>
                      <a:lnTo>
                        <a:pt x="183" y="1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chemeClr val="tx1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26" name="Freeform 9">
                  <a:extLst>
                    <a:ext uri="{FF2B5EF4-FFF2-40B4-BE49-F238E27FC236}">
                      <a16:creationId xmlns:a16="http://schemas.microsoft.com/office/drawing/2014/main" id="{E13241A5-F1DB-F53F-C145-1C44F11A88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6" y="1592"/>
                  <a:ext cx="335" cy="287"/>
                </a:xfrm>
                <a:custGeom>
                  <a:avLst/>
                  <a:gdLst>
                    <a:gd name="T0" fmla="*/ 0 w 10463"/>
                    <a:gd name="T1" fmla="*/ 0 h 10830"/>
                    <a:gd name="T2" fmla="*/ 0 w 10463"/>
                    <a:gd name="T3" fmla="*/ 0 h 10830"/>
                    <a:gd name="T4" fmla="*/ 0 w 10463"/>
                    <a:gd name="T5" fmla="*/ 0 h 10830"/>
                    <a:gd name="T6" fmla="*/ 0 w 10463"/>
                    <a:gd name="T7" fmla="*/ 0 h 10830"/>
                    <a:gd name="T8" fmla="*/ 0 w 10463"/>
                    <a:gd name="T9" fmla="*/ 0 h 10830"/>
                    <a:gd name="T10" fmla="*/ 0 w 10463"/>
                    <a:gd name="T11" fmla="*/ 0 h 10830"/>
                    <a:gd name="T12" fmla="*/ 0 w 10463"/>
                    <a:gd name="T13" fmla="*/ 0 h 10830"/>
                    <a:gd name="T14" fmla="*/ 0 w 10463"/>
                    <a:gd name="T15" fmla="*/ 0 h 10830"/>
                    <a:gd name="T16" fmla="*/ 0 w 10463"/>
                    <a:gd name="T17" fmla="*/ 0 h 1083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0463"/>
                    <a:gd name="T28" fmla="*/ 0 h 10830"/>
                    <a:gd name="T29" fmla="*/ 10463 w 10463"/>
                    <a:gd name="T30" fmla="*/ 10830 h 1083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0463" h="10830">
                      <a:moveTo>
                        <a:pt x="2344" y="453"/>
                      </a:moveTo>
                      <a:cubicBezTo>
                        <a:pt x="3641" y="0"/>
                        <a:pt x="6505" y="7"/>
                        <a:pt x="7781" y="453"/>
                      </a:cubicBezTo>
                      <a:cubicBezTo>
                        <a:pt x="9057" y="899"/>
                        <a:pt x="9630" y="1786"/>
                        <a:pt x="10000" y="3132"/>
                      </a:cubicBezTo>
                      <a:cubicBezTo>
                        <a:pt x="10370" y="4478"/>
                        <a:pt x="10463" y="7308"/>
                        <a:pt x="10000" y="8528"/>
                      </a:cubicBezTo>
                      <a:cubicBezTo>
                        <a:pt x="9537" y="9748"/>
                        <a:pt x="8573" y="10132"/>
                        <a:pt x="7219" y="10453"/>
                      </a:cubicBezTo>
                      <a:cubicBezTo>
                        <a:pt x="5865" y="10774"/>
                        <a:pt x="3078" y="10830"/>
                        <a:pt x="1875" y="10453"/>
                      </a:cubicBezTo>
                      <a:cubicBezTo>
                        <a:pt x="672" y="10076"/>
                        <a:pt x="312" y="9403"/>
                        <a:pt x="0" y="8189"/>
                      </a:cubicBezTo>
                      <a:lnTo>
                        <a:pt x="0" y="3170"/>
                      </a:lnTo>
                      <a:cubicBezTo>
                        <a:pt x="391" y="1881"/>
                        <a:pt x="1047" y="906"/>
                        <a:pt x="2344" y="45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/>
                    </a:gs>
                    <a:gs pos="100000">
                      <a:srgbClr val="595959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27" name="Freeform 10">
                  <a:extLst>
                    <a:ext uri="{FF2B5EF4-FFF2-40B4-BE49-F238E27FC236}">
                      <a16:creationId xmlns:a16="http://schemas.microsoft.com/office/drawing/2014/main" id="{788F68CD-B7AB-335C-2D91-673AFC97A6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2" y="1863"/>
                  <a:ext cx="315" cy="260"/>
                </a:xfrm>
                <a:custGeom>
                  <a:avLst/>
                  <a:gdLst>
                    <a:gd name="T0" fmla="*/ 0 w 10500"/>
                    <a:gd name="T1" fmla="*/ 0 h 10339"/>
                    <a:gd name="T2" fmla="*/ 0 w 10500"/>
                    <a:gd name="T3" fmla="*/ 0 h 10339"/>
                    <a:gd name="T4" fmla="*/ 0 w 10500"/>
                    <a:gd name="T5" fmla="*/ 0 h 10339"/>
                    <a:gd name="T6" fmla="*/ 0 w 10500"/>
                    <a:gd name="T7" fmla="*/ 0 h 10339"/>
                    <a:gd name="T8" fmla="*/ 0 w 10500"/>
                    <a:gd name="T9" fmla="*/ 0 h 10339"/>
                    <a:gd name="T10" fmla="*/ 0 w 10500"/>
                    <a:gd name="T11" fmla="*/ 0 h 10339"/>
                    <a:gd name="T12" fmla="*/ 0 w 10500"/>
                    <a:gd name="T13" fmla="*/ 0 h 10339"/>
                    <a:gd name="T14" fmla="*/ 0 w 10500"/>
                    <a:gd name="T15" fmla="*/ 0 h 10339"/>
                    <a:gd name="T16" fmla="*/ 0 w 10500"/>
                    <a:gd name="T17" fmla="*/ 0 h 10339"/>
                    <a:gd name="T18" fmla="*/ 0 w 10500"/>
                    <a:gd name="T19" fmla="*/ 0 h 103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500"/>
                    <a:gd name="T31" fmla="*/ 0 h 10339"/>
                    <a:gd name="T32" fmla="*/ 10500 w 10500"/>
                    <a:gd name="T33" fmla="*/ 10339 h 10339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500" h="10339">
                      <a:moveTo>
                        <a:pt x="1100" y="199"/>
                      </a:moveTo>
                      <a:cubicBezTo>
                        <a:pt x="0" y="438"/>
                        <a:pt x="600" y="637"/>
                        <a:pt x="500" y="1434"/>
                      </a:cubicBezTo>
                      <a:cubicBezTo>
                        <a:pt x="400" y="2231"/>
                        <a:pt x="211" y="3791"/>
                        <a:pt x="500" y="4980"/>
                      </a:cubicBezTo>
                      <a:cubicBezTo>
                        <a:pt x="789" y="6169"/>
                        <a:pt x="1600" y="7729"/>
                        <a:pt x="2233" y="8566"/>
                      </a:cubicBezTo>
                      <a:cubicBezTo>
                        <a:pt x="2866" y="9403"/>
                        <a:pt x="3089" y="9761"/>
                        <a:pt x="4300" y="10000"/>
                      </a:cubicBezTo>
                      <a:cubicBezTo>
                        <a:pt x="5511" y="10239"/>
                        <a:pt x="8467" y="10339"/>
                        <a:pt x="9500" y="10000"/>
                      </a:cubicBezTo>
                      <a:lnTo>
                        <a:pt x="10500" y="7968"/>
                      </a:lnTo>
                      <a:lnTo>
                        <a:pt x="10500" y="3586"/>
                      </a:lnTo>
                      <a:lnTo>
                        <a:pt x="7100" y="0"/>
                      </a:lnTo>
                      <a:lnTo>
                        <a:pt x="1100" y="199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28" name="Freeform 11">
                  <a:extLst>
                    <a:ext uri="{FF2B5EF4-FFF2-40B4-BE49-F238E27FC236}">
                      <a16:creationId xmlns:a16="http://schemas.microsoft.com/office/drawing/2014/main" id="{F76A3982-F791-0090-D615-0FA63A451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7" y="1819"/>
                  <a:ext cx="210" cy="246"/>
                </a:xfrm>
                <a:custGeom>
                  <a:avLst/>
                  <a:gdLst>
                    <a:gd name="T0" fmla="*/ 95 w 210"/>
                    <a:gd name="T1" fmla="*/ 246 h 246"/>
                    <a:gd name="T2" fmla="*/ 138 w 210"/>
                    <a:gd name="T3" fmla="*/ 220 h 246"/>
                    <a:gd name="T4" fmla="*/ 190 w 210"/>
                    <a:gd name="T5" fmla="*/ 220 h 246"/>
                    <a:gd name="T6" fmla="*/ 208 w 210"/>
                    <a:gd name="T7" fmla="*/ 187 h 246"/>
                    <a:gd name="T8" fmla="*/ 210 w 210"/>
                    <a:gd name="T9" fmla="*/ 71 h 246"/>
                    <a:gd name="T10" fmla="*/ 189 w 210"/>
                    <a:gd name="T11" fmla="*/ 44 h 246"/>
                    <a:gd name="T12" fmla="*/ 138 w 210"/>
                    <a:gd name="T13" fmla="*/ 45 h 246"/>
                    <a:gd name="T14" fmla="*/ 75 w 210"/>
                    <a:gd name="T15" fmla="*/ 0 h 246"/>
                    <a:gd name="T16" fmla="*/ 0 w 210"/>
                    <a:gd name="T17" fmla="*/ 43 h 246"/>
                    <a:gd name="T18" fmla="*/ 98 w 210"/>
                    <a:gd name="T19" fmla="*/ 139 h 246"/>
                    <a:gd name="T20" fmla="*/ 95 w 210"/>
                    <a:gd name="T21" fmla="*/ 246 h 24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10"/>
                    <a:gd name="T34" fmla="*/ 0 h 246"/>
                    <a:gd name="T35" fmla="*/ 210 w 210"/>
                    <a:gd name="T36" fmla="*/ 246 h 24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10" h="246">
                      <a:moveTo>
                        <a:pt x="95" y="246"/>
                      </a:moveTo>
                      <a:lnTo>
                        <a:pt x="138" y="220"/>
                      </a:lnTo>
                      <a:lnTo>
                        <a:pt x="190" y="220"/>
                      </a:lnTo>
                      <a:lnTo>
                        <a:pt x="208" y="187"/>
                      </a:lnTo>
                      <a:lnTo>
                        <a:pt x="210" y="71"/>
                      </a:lnTo>
                      <a:lnTo>
                        <a:pt x="189" y="44"/>
                      </a:lnTo>
                      <a:lnTo>
                        <a:pt x="138" y="45"/>
                      </a:lnTo>
                      <a:lnTo>
                        <a:pt x="75" y="0"/>
                      </a:lnTo>
                      <a:lnTo>
                        <a:pt x="0" y="43"/>
                      </a:lnTo>
                      <a:lnTo>
                        <a:pt x="98" y="139"/>
                      </a:lnTo>
                      <a:lnTo>
                        <a:pt x="95" y="24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/>
                    </a:gs>
                    <a:gs pos="100000">
                      <a:schemeClr val="tx1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29" name="AutoShape 12">
                  <a:extLst>
                    <a:ext uri="{FF2B5EF4-FFF2-40B4-BE49-F238E27FC236}">
                      <a16:creationId xmlns:a16="http://schemas.microsoft.com/office/drawing/2014/main" id="{9079C760-0911-A0E0-7148-BD58004931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71" y="1673"/>
                  <a:ext cx="154" cy="154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defPPr>
                    <a:defRPr lang="ru-RU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0" name="Freeform 13">
                  <a:extLst>
                    <a:ext uri="{FF2B5EF4-FFF2-40B4-BE49-F238E27FC236}">
                      <a16:creationId xmlns:a16="http://schemas.microsoft.com/office/drawing/2014/main" id="{EBD0B487-3B22-7E57-DADC-F493078DD7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4" y="1676"/>
                  <a:ext cx="337" cy="140"/>
                </a:xfrm>
                <a:custGeom>
                  <a:avLst/>
                  <a:gdLst>
                    <a:gd name="T0" fmla="*/ 0 w 337"/>
                    <a:gd name="T1" fmla="*/ 5 h 154"/>
                    <a:gd name="T2" fmla="*/ 173 w 337"/>
                    <a:gd name="T3" fmla="*/ 5 h 154"/>
                    <a:gd name="T4" fmla="*/ 215 w 337"/>
                    <a:gd name="T5" fmla="*/ 0 h 154"/>
                    <a:gd name="T6" fmla="*/ 296 w 337"/>
                    <a:gd name="T7" fmla="*/ 0 h 154"/>
                    <a:gd name="T8" fmla="*/ 337 w 337"/>
                    <a:gd name="T9" fmla="*/ 5 h 154"/>
                    <a:gd name="T10" fmla="*/ 337 w 337"/>
                    <a:gd name="T11" fmla="*/ 5 h 154"/>
                    <a:gd name="T12" fmla="*/ 299 w 337"/>
                    <a:gd name="T13" fmla="*/ 5 h 154"/>
                    <a:gd name="T14" fmla="*/ 213 w 337"/>
                    <a:gd name="T15" fmla="*/ 5 h 154"/>
                    <a:gd name="T16" fmla="*/ 183 w 337"/>
                    <a:gd name="T17" fmla="*/ 5 h 154"/>
                    <a:gd name="T18" fmla="*/ 3 w 337"/>
                    <a:gd name="T19" fmla="*/ 5 h 154"/>
                    <a:gd name="T20" fmla="*/ 0 w 337"/>
                    <a:gd name="T21" fmla="*/ 5 h 15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37"/>
                    <a:gd name="T34" fmla="*/ 0 h 154"/>
                    <a:gd name="T35" fmla="*/ 337 w 337"/>
                    <a:gd name="T36" fmla="*/ 154 h 154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37" h="154">
                      <a:moveTo>
                        <a:pt x="0" y="42"/>
                      </a:moveTo>
                      <a:lnTo>
                        <a:pt x="173" y="42"/>
                      </a:lnTo>
                      <a:lnTo>
                        <a:pt x="215" y="0"/>
                      </a:lnTo>
                      <a:lnTo>
                        <a:pt x="296" y="0"/>
                      </a:lnTo>
                      <a:lnTo>
                        <a:pt x="337" y="41"/>
                      </a:lnTo>
                      <a:lnTo>
                        <a:pt x="337" y="116"/>
                      </a:lnTo>
                      <a:lnTo>
                        <a:pt x="299" y="154"/>
                      </a:lnTo>
                      <a:lnTo>
                        <a:pt x="213" y="154"/>
                      </a:lnTo>
                      <a:lnTo>
                        <a:pt x="183" y="124"/>
                      </a:lnTo>
                      <a:lnTo>
                        <a:pt x="3" y="124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B2B2B2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ru-RU"/>
                </a:p>
              </p:txBody>
            </p:sp>
          </p:grpSp>
        </p:grpSp>
        <p:grpSp>
          <p:nvGrpSpPr>
            <p:cNvPr id="19" name="Группа 18">
              <a:extLst>
                <a:ext uri="{FF2B5EF4-FFF2-40B4-BE49-F238E27FC236}">
                  <a16:creationId xmlns:a16="http://schemas.microsoft.com/office/drawing/2014/main" id="{F239465F-FE10-183E-6EB9-148319F301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0130" y="3453196"/>
              <a:ext cx="1809750" cy="525462"/>
              <a:chOff x="1750219" y="2821986"/>
              <a:chExt cx="1810104" cy="525462"/>
            </a:xfrm>
          </p:grpSpPr>
          <p:sp>
            <p:nvSpPr>
              <p:cNvPr id="20" name="Стрелка вправо 11">
                <a:extLst>
                  <a:ext uri="{FF2B5EF4-FFF2-40B4-BE49-F238E27FC236}">
                    <a16:creationId xmlns:a16="http://schemas.microsoft.com/office/drawing/2014/main" id="{B42EEEEA-1266-5720-C813-1B144438CDF9}"/>
                  </a:ext>
                </a:extLst>
              </p:cNvPr>
              <p:cNvSpPr/>
              <p:nvPr/>
            </p:nvSpPr>
            <p:spPr>
              <a:xfrm>
                <a:off x="1910587" y="2821986"/>
                <a:ext cx="1649736" cy="525462"/>
              </a:xfrm>
              <a:prstGeom prst="rightArrow">
                <a:avLst/>
              </a:prstGeom>
              <a:solidFill>
                <a:srgbClr val="00C4BA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000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dirty="0">
                    <a:solidFill>
                      <a:schemeClr val="bg1"/>
                    </a:solidFill>
                  </a:rPr>
                  <a:t>1010010100</a:t>
                </a:r>
              </a:p>
            </p:txBody>
          </p:sp>
          <p:sp>
            <p:nvSpPr>
              <p:cNvPr id="21" name="Трапеция 20">
                <a:extLst>
                  <a:ext uri="{FF2B5EF4-FFF2-40B4-BE49-F238E27FC236}">
                    <a16:creationId xmlns:a16="http://schemas.microsoft.com/office/drawing/2014/main" id="{17C3AF40-C78F-7520-FDB2-1D08649B4DD1}"/>
                  </a:ext>
                </a:extLst>
              </p:cNvPr>
              <p:cNvSpPr/>
              <p:nvPr/>
            </p:nvSpPr>
            <p:spPr bwMode="auto">
              <a:xfrm rot="16200000" flipH="1">
                <a:off x="1697054" y="3005326"/>
                <a:ext cx="265112" cy="158781"/>
              </a:xfrm>
              <a:prstGeom prst="trapezoid">
                <a:avLst>
                  <a:gd name="adj" fmla="val 40827"/>
                </a:avLst>
              </a:prstGeom>
              <a:solidFill>
                <a:srgbClr val="00C4B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eaLnBrk="1" hangingPunct="1"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9" name="Стрелка углом 22">
            <a:extLst>
              <a:ext uri="{FF2B5EF4-FFF2-40B4-BE49-F238E27FC236}">
                <a16:creationId xmlns:a16="http://schemas.microsoft.com/office/drawing/2014/main" id="{295A11D5-3192-C714-1EA7-7738786DCE89}"/>
              </a:ext>
            </a:extLst>
          </p:cNvPr>
          <p:cNvSpPr/>
          <p:nvPr/>
        </p:nvSpPr>
        <p:spPr bwMode="auto">
          <a:xfrm rot="5400000">
            <a:off x="5301455" y="3709194"/>
            <a:ext cx="366713" cy="773112"/>
          </a:xfrm>
          <a:prstGeom prst="bentArrow">
            <a:avLst/>
          </a:prstGeom>
          <a:solidFill>
            <a:srgbClr val="00C4BA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07EEFDC2-AF92-8F8F-8864-E705F1FA7E67}"/>
              </a:ext>
            </a:extLst>
          </p:cNvPr>
          <p:cNvGrpSpPr>
            <a:grpSpLocks/>
          </p:cNvGrpSpPr>
          <p:nvPr/>
        </p:nvGrpSpPr>
        <p:grpSpPr bwMode="auto">
          <a:xfrm>
            <a:off x="7854156" y="4556918"/>
            <a:ext cx="2444750" cy="466725"/>
            <a:chOff x="6328861" y="4527086"/>
            <a:chExt cx="2444942" cy="466666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BEF68C75-424F-A84C-5116-5EE70C517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5684" y="4527086"/>
              <a:ext cx="202811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400" b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privet.exe</a:t>
              </a:r>
              <a:endParaRPr lang="ru-RU" altLang="ru-RU" sz="1800"/>
            </a:p>
          </p:txBody>
        </p:sp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E1183923-7BA8-B055-4A04-8489FF8DFB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8861" y="4548850"/>
              <a:ext cx="410810" cy="444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</p:pic>
      </p:grpSp>
      <p:grpSp>
        <p:nvGrpSpPr>
          <p:cNvPr id="12" name="Group 55">
            <a:extLst>
              <a:ext uri="{FF2B5EF4-FFF2-40B4-BE49-F238E27FC236}">
                <a16:creationId xmlns:a16="http://schemas.microsoft.com/office/drawing/2014/main" id="{AFE43FF7-4256-CAAF-4A47-7E95649DF908}"/>
              </a:ext>
            </a:extLst>
          </p:cNvPr>
          <p:cNvGrpSpPr>
            <a:grpSpLocks/>
          </p:cNvGrpSpPr>
          <p:nvPr/>
        </p:nvGrpSpPr>
        <p:grpSpPr bwMode="auto">
          <a:xfrm>
            <a:off x="7295355" y="5945990"/>
            <a:ext cx="4540250" cy="663576"/>
            <a:chOff x="2226" y="3954"/>
            <a:chExt cx="2860" cy="418"/>
          </a:xfrm>
        </p:grpSpPr>
        <p:sp>
          <p:nvSpPr>
            <p:cNvPr id="13" name="Text Box 56">
              <a:extLst>
                <a:ext uri="{FF2B5EF4-FFF2-40B4-BE49-F238E27FC236}">
                  <a16:creationId xmlns:a16="http://schemas.microsoft.com/office/drawing/2014/main" id="{07068DDA-6C14-DFB0-6EA5-EEF11280FE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6" y="4045"/>
              <a:ext cx="2616" cy="291"/>
            </a:xfrm>
            <a:prstGeom prst="rect">
              <a:avLst/>
            </a:prstGeom>
            <a:solidFill>
              <a:srgbClr val="EAFFFF"/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ru-RU" sz="2400" dirty="0">
                  <a:latin typeface="Arial" charset="0"/>
                </a:rPr>
                <a:t>  </a:t>
              </a:r>
              <a:r>
                <a:rPr lang="en-US" sz="2400" dirty="0">
                  <a:latin typeface="Arial" charset="0"/>
                </a:rPr>
                <a:t>Python – </a:t>
              </a:r>
              <a:r>
                <a:rPr lang="ru-RU" sz="2400" dirty="0">
                  <a:latin typeface="Arial" charset="0"/>
                </a:rPr>
                <a:t>интерпретатор!</a:t>
              </a:r>
            </a:p>
          </p:txBody>
        </p:sp>
        <p:sp>
          <p:nvSpPr>
            <p:cNvPr id="14" name="Oval 57">
              <a:extLst>
                <a:ext uri="{FF2B5EF4-FFF2-40B4-BE49-F238E27FC236}">
                  <a16:creationId xmlns:a16="http://schemas.microsoft.com/office/drawing/2014/main" id="{590C5AAB-CFCC-BFE5-CACF-70F548A08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7" y="3954"/>
              <a:ext cx="409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6178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Системы программирования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464453-CC25-AA96-93DF-9049653856C9}"/>
              </a:ext>
            </a:extLst>
          </p:cNvPr>
          <p:cNvSpPr>
            <a:spLocks noGrp="1"/>
          </p:cNvSpPr>
          <p:nvPr/>
        </p:nvSpPr>
        <p:spPr bwMode="auto">
          <a:xfrm>
            <a:off x="1847056" y="745331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A7B7C-EB63-6DDF-6A63-0B8F35E52DA5}"/>
              </a:ext>
            </a:extLst>
          </p:cNvPr>
          <p:cNvSpPr/>
          <p:nvPr/>
        </p:nvSpPr>
        <p:spPr>
          <a:xfrm>
            <a:off x="461909" y="759222"/>
            <a:ext cx="10017206" cy="830262"/>
          </a:xfrm>
          <a:prstGeom prst="rect">
            <a:avLst/>
          </a:prstGeom>
          <a:solidFill>
            <a:srgbClr val="EA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61950" indent="-361950" eaLnBrk="1" hangingPunct="1">
              <a:defRPr/>
            </a:pPr>
            <a:r>
              <a:rPr lang="ru-RU" sz="2400" b="1" dirty="0">
                <a:latin typeface="Arial" charset="0"/>
              </a:rPr>
              <a:t>Отладчик </a:t>
            </a:r>
            <a:r>
              <a:rPr lang="ru-RU" sz="2400" dirty="0">
                <a:latin typeface="Arial" charset="0"/>
              </a:rPr>
              <a:t>— это программа для поиска ошибок в других программах.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47AB27E-7D28-DF47-4E7B-B76166751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437" y="1728614"/>
            <a:ext cx="510349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2400" b="1" dirty="0">
                <a:solidFill>
                  <a:srgbClr val="00C4BA"/>
                </a:solidFill>
              </a:rPr>
              <a:t>пошаговый режим </a:t>
            </a:r>
            <a:r>
              <a:rPr lang="ru-RU" altLang="ru-RU" sz="2400" dirty="0">
                <a:solidFill>
                  <a:srgbClr val="000000"/>
                </a:solidFill>
              </a:rPr>
              <a:t>— выполнение программы по шагам (по одному оператору)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2400" b="1" dirty="0">
                <a:solidFill>
                  <a:srgbClr val="00C4BA"/>
                </a:solidFill>
              </a:rPr>
              <a:t>просмотр значений переменных </a:t>
            </a:r>
            <a:r>
              <a:rPr lang="ru-RU" altLang="ru-RU" sz="2400" dirty="0">
                <a:solidFill>
                  <a:srgbClr val="000000"/>
                </a:solidFill>
              </a:rPr>
              <a:t>во время выполнения программы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2400" b="1" dirty="0">
                <a:solidFill>
                  <a:srgbClr val="00C4BA"/>
                </a:solidFill>
              </a:rPr>
              <a:t>точки останова</a:t>
            </a:r>
            <a:r>
              <a:rPr lang="ru-RU" altLang="ru-RU" sz="2400" dirty="0">
                <a:solidFill>
                  <a:srgbClr val="00C4BA"/>
                </a:solidFill>
              </a:rPr>
              <a:t> </a:t>
            </a:r>
            <a:r>
              <a:rPr lang="ru-RU" altLang="ru-RU" sz="2400" dirty="0">
                <a:solidFill>
                  <a:srgbClr val="000000"/>
                </a:solidFill>
              </a:rPr>
              <a:t>– операторы в программе, перед выполнением которых нужно остановиться.</a:t>
            </a:r>
            <a:endParaRPr lang="ru-RU" altLang="ru-RU" sz="18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14B6EE1-610C-E5FC-1391-271C8467145D}"/>
              </a:ext>
            </a:extLst>
          </p:cNvPr>
          <p:cNvSpPr/>
          <p:nvPr/>
        </p:nvSpPr>
        <p:spPr>
          <a:xfrm>
            <a:off x="6453187" y="1937299"/>
            <a:ext cx="4389121" cy="2308324"/>
          </a:xfrm>
          <a:prstGeom prst="rect">
            <a:avLst/>
          </a:prstGeom>
          <a:solidFill>
            <a:srgbClr val="EA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61950" indent="-361950" eaLnBrk="1" hangingPunct="1">
              <a:defRPr/>
            </a:pPr>
            <a:r>
              <a:rPr lang="ru-RU" sz="2400" b="1" dirty="0">
                <a:latin typeface="Arial" charset="0"/>
              </a:rPr>
              <a:t>Среда программирования (</a:t>
            </a:r>
            <a:r>
              <a:rPr lang="en-US" sz="2400" b="1" dirty="0">
                <a:latin typeface="Arial" charset="0"/>
              </a:rPr>
              <a:t>IDE</a:t>
            </a:r>
            <a:r>
              <a:rPr lang="ru-RU" sz="2400" b="1" dirty="0">
                <a:latin typeface="Arial" charset="0"/>
              </a:rPr>
              <a:t>)</a:t>
            </a:r>
            <a:r>
              <a:rPr lang="ru-RU" sz="2400" dirty="0">
                <a:latin typeface="Arial" charset="0"/>
              </a:rPr>
              <a:t>:</a:t>
            </a:r>
          </a:p>
          <a:p>
            <a:pPr marL="531813" indent="-173038" eaLnBrk="1" hangingPunct="1">
              <a:buFont typeface="Arial" pitchFamily="34" charset="0"/>
              <a:buChar char="•"/>
              <a:defRPr/>
            </a:pPr>
            <a:r>
              <a:rPr lang="ru-RU" sz="2400" dirty="0">
                <a:latin typeface="Arial" charset="0"/>
              </a:rPr>
              <a:t>редактор текста программ</a:t>
            </a:r>
          </a:p>
          <a:p>
            <a:pPr marL="531813" indent="-173038" eaLnBrk="1" hangingPunct="1">
              <a:buFont typeface="Arial" pitchFamily="34" charset="0"/>
              <a:buChar char="•"/>
              <a:defRPr/>
            </a:pPr>
            <a:r>
              <a:rPr lang="ru-RU" sz="2400" dirty="0">
                <a:latin typeface="Arial" charset="0"/>
              </a:rPr>
              <a:t>транслятор</a:t>
            </a:r>
          </a:p>
          <a:p>
            <a:pPr marL="531813" indent="-173038" eaLnBrk="1" hangingPunct="1">
              <a:buFont typeface="Arial" pitchFamily="34" charset="0"/>
              <a:buChar char="•"/>
              <a:defRPr/>
            </a:pPr>
            <a:r>
              <a:rPr lang="ru-RU" sz="2400" dirty="0">
                <a:latin typeface="Arial" charset="0"/>
              </a:rPr>
              <a:t>отладчик</a:t>
            </a:r>
          </a:p>
        </p:txBody>
      </p:sp>
    </p:spTree>
    <p:extLst>
      <p:ext uri="{BB962C8B-B14F-4D97-AF65-F5344CB8AC3E}">
        <p14:creationId xmlns:p14="http://schemas.microsoft.com/office/powerpoint/2010/main" val="45305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195" y="137422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Зачем нужны переменные?</a:t>
            </a:r>
          </a:p>
        </p:txBody>
      </p:sp>
      <p:sp>
        <p:nvSpPr>
          <p:cNvPr id="2" name="Text Box 7">
            <a:extLst>
              <a:ext uri="{FF2B5EF4-FFF2-40B4-BE49-F238E27FC236}">
                <a16:creationId xmlns:a16="http://schemas.microsoft.com/office/drawing/2014/main" id="{483CDAC7-3EB3-3C4D-B392-CBD479A40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707" y="921134"/>
            <a:ext cx="53752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sz="2400" b="1" dirty="0">
                <a:latin typeface="Courier New" pitchFamily="49" charset="0"/>
              </a:rPr>
              <a:t># </a:t>
            </a:r>
            <a:r>
              <a:rPr lang="ru-RU" sz="2400" b="1" dirty="0">
                <a:latin typeface="Courier New" pitchFamily="49" charset="0"/>
              </a:rPr>
              <a:t>ввести два числа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400" b="1" dirty="0">
                <a:latin typeface="Courier New" pitchFamily="49" charset="0"/>
              </a:rPr>
              <a:t># </a:t>
            </a:r>
            <a:r>
              <a:rPr lang="ru-RU" sz="2400" b="1" dirty="0">
                <a:latin typeface="Courier New" pitchFamily="49" charset="0"/>
              </a:rPr>
              <a:t>вычислить их сумму 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400" b="1" dirty="0">
                <a:latin typeface="Courier New" pitchFamily="49" charset="0"/>
              </a:rPr>
              <a:t># </a:t>
            </a:r>
            <a:r>
              <a:rPr lang="ru-RU" sz="2400" b="1" dirty="0">
                <a:latin typeface="Courier New" pitchFamily="49" charset="0"/>
              </a:rPr>
              <a:t>вывести сумму на экран  </a:t>
            </a:r>
          </a:p>
        </p:txBody>
      </p:sp>
      <p:sp>
        <p:nvSpPr>
          <p:cNvPr id="20" name="AutoShape 7">
            <a:extLst>
              <a:ext uri="{FF2B5EF4-FFF2-40B4-BE49-F238E27FC236}">
                <a16:creationId xmlns:a16="http://schemas.microsoft.com/office/drawing/2014/main" id="{8999C024-DC73-5278-704A-B703A9324A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5540" y="750747"/>
            <a:ext cx="2817812" cy="585787"/>
          </a:xfrm>
          <a:prstGeom prst="wedgeRoundRectCallout">
            <a:avLst>
              <a:gd name="adj1" fmla="val -86451"/>
              <a:gd name="adj2" fmla="val 45576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2400" dirty="0">
                <a:latin typeface="Arial" charset="0"/>
              </a:rPr>
              <a:t>Где запомнить?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F6E00D2-C3DC-BF25-33D3-421583CDEA08}"/>
              </a:ext>
            </a:extLst>
          </p:cNvPr>
          <p:cNvSpPr/>
          <p:nvPr/>
        </p:nvSpPr>
        <p:spPr>
          <a:xfrm>
            <a:off x="296517" y="2697368"/>
            <a:ext cx="9226361" cy="1200150"/>
          </a:xfrm>
          <a:prstGeom prst="rect">
            <a:avLst/>
          </a:prstGeom>
          <a:solidFill>
            <a:srgbClr val="EA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61950" indent="-361950" eaLnBrk="1" hangingPunct="1">
              <a:defRPr/>
            </a:pPr>
            <a:r>
              <a:rPr lang="ru-RU" sz="2400" b="1" dirty="0">
                <a:latin typeface="Arial" charset="0"/>
              </a:rPr>
              <a:t>Переменная </a:t>
            </a:r>
            <a:r>
              <a:rPr lang="ru-RU" sz="2400" dirty="0">
                <a:latin typeface="Arial" charset="0"/>
              </a:rPr>
              <a:t>— это величина, которая имеет имя, тип и значение. Значение переменной может изменяться во время выполнения программы.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CFDA6DC2-44DC-B028-72E9-AD31AA616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8756" y="4516438"/>
            <a:ext cx="15525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q-AL" altLang="ru-RU" sz="2400" b="1">
                <a:latin typeface="Courier New" panose="02070309020205020404" pitchFamily="49" charset="0"/>
              </a:rPr>
              <a:t>a</a:t>
            </a:r>
            <a:r>
              <a:rPr lang="en-US" altLang="ru-RU" sz="2400" b="1">
                <a:latin typeface="Courier New" panose="02070309020205020404" pitchFamily="49" charset="0"/>
              </a:rPr>
              <a:t> </a:t>
            </a:r>
            <a:r>
              <a:rPr lang="sq-AL" altLang="ru-RU" sz="2400" b="1">
                <a:latin typeface="Courier New" panose="02070309020205020404" pitchFamily="49" charset="0"/>
              </a:rPr>
              <a:t> b </a:t>
            </a:r>
            <a:r>
              <a:rPr lang="en-US" altLang="ru-RU" sz="2400" b="1">
                <a:latin typeface="Courier New" panose="02070309020205020404" pitchFamily="49" charset="0"/>
              </a:rPr>
              <a:t> </a:t>
            </a:r>
            <a:r>
              <a:rPr lang="sq-AL" altLang="ru-RU" sz="2400" b="1">
                <a:latin typeface="Courier New" panose="02070309020205020404" pitchFamily="49" charset="0"/>
              </a:rPr>
              <a:t>c</a:t>
            </a:r>
            <a:endParaRPr lang="ru-RU" altLang="ru-RU" sz="2400" b="1">
              <a:solidFill>
                <a:srgbClr val="0000FF"/>
              </a:solidFill>
              <a:latin typeface="Courier New" panose="02070309020205020404" pitchFamily="49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D571BA42-EE81-67B5-9541-1DFB07B950F4}"/>
              </a:ext>
            </a:extLst>
          </p:cNvPr>
          <p:cNvGrpSpPr>
            <a:grpSpLocks/>
          </p:cNvGrpSpPr>
          <p:nvPr/>
        </p:nvGrpSpPr>
        <p:grpSpPr bwMode="auto">
          <a:xfrm>
            <a:off x="2169319" y="4883150"/>
            <a:ext cx="3314700" cy="800100"/>
            <a:chOff x="565150" y="5092700"/>
            <a:chExt cx="3314700" cy="800100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9C57FC1F-95A5-44C0-EECB-E7D72A705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150" y="5594350"/>
              <a:ext cx="946150" cy="298450"/>
            </a:xfrm>
            <a:prstGeom prst="rect">
              <a:avLst/>
            </a:prstGeom>
            <a:solidFill>
              <a:srgbClr val="00C4BA"/>
            </a:solidFill>
            <a:ln w="12700" algn="ctr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0FC95771-0677-0289-409A-BE5AF68B4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9425" y="5594350"/>
              <a:ext cx="946150" cy="298450"/>
            </a:xfrm>
            <a:prstGeom prst="rect">
              <a:avLst/>
            </a:prstGeom>
            <a:solidFill>
              <a:srgbClr val="00C4BA"/>
            </a:solidFill>
            <a:ln w="12700" algn="ctr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9B828B92-3F90-93F1-7DC3-2DD21A3C1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3700" y="5594350"/>
              <a:ext cx="946150" cy="298450"/>
            </a:xfrm>
            <a:prstGeom prst="rect">
              <a:avLst/>
            </a:prstGeom>
            <a:solidFill>
              <a:srgbClr val="00C4BA"/>
            </a:solidFill>
            <a:ln w="12700" algn="ctr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1A7FCC1B-532B-1A7C-3D49-74CEB852F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750" y="5111750"/>
              <a:ext cx="317500" cy="482600"/>
            </a:xfrm>
            <a:custGeom>
              <a:avLst/>
              <a:gdLst>
                <a:gd name="T0" fmla="*/ 317500 w 317500"/>
                <a:gd name="T1" fmla="*/ 0 h 482600"/>
                <a:gd name="T2" fmla="*/ 0 w 317500"/>
                <a:gd name="T3" fmla="*/ 482600 h 482600"/>
                <a:gd name="T4" fmla="*/ 0 60000 65536"/>
                <a:gd name="T5" fmla="*/ 0 60000 65536"/>
                <a:gd name="T6" fmla="*/ 0 w 317500"/>
                <a:gd name="T7" fmla="*/ 0 h 482600"/>
                <a:gd name="T8" fmla="*/ 317500 w 317500"/>
                <a:gd name="T9" fmla="*/ 482600 h 482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7500" h="482600">
                  <a:moveTo>
                    <a:pt x="317500" y="0"/>
                  </a:moveTo>
                  <a:lnTo>
                    <a:pt x="0" y="482600"/>
                  </a:lnTo>
                </a:path>
              </a:pathLst>
            </a:custGeom>
            <a:noFill/>
            <a:ln w="12700" cap="flat" cmpd="sng" algn="ctr">
              <a:solidFill>
                <a:srgbClr val="00C4BA"/>
              </a:solidFill>
              <a:prstDash val="solid"/>
              <a:round/>
              <a:headEnd type="oval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DE915C78-02A7-38DA-F956-86919D3A63D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43100" y="5092700"/>
              <a:ext cx="254000" cy="501650"/>
            </a:xfrm>
            <a:custGeom>
              <a:avLst/>
              <a:gdLst>
                <a:gd name="T0" fmla="*/ 103 w 317500"/>
                <a:gd name="T1" fmla="*/ 0 h 482600"/>
                <a:gd name="T2" fmla="*/ 0 w 317500"/>
                <a:gd name="T3" fmla="*/ 1944803 h 482600"/>
                <a:gd name="T4" fmla="*/ 0 60000 65536"/>
                <a:gd name="T5" fmla="*/ 0 60000 65536"/>
                <a:gd name="T6" fmla="*/ 0 w 317500"/>
                <a:gd name="T7" fmla="*/ 0 h 482600"/>
                <a:gd name="T8" fmla="*/ 317500 w 317500"/>
                <a:gd name="T9" fmla="*/ 482600 h 482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7500" h="482600">
                  <a:moveTo>
                    <a:pt x="317500" y="0"/>
                  </a:moveTo>
                  <a:lnTo>
                    <a:pt x="0" y="482600"/>
                  </a:lnTo>
                </a:path>
              </a:pathLst>
            </a:custGeom>
            <a:noFill/>
            <a:ln w="12700" cap="flat" cmpd="sng" algn="ctr">
              <a:solidFill>
                <a:srgbClr val="00C4BA"/>
              </a:solidFill>
              <a:prstDash val="solid"/>
              <a:round/>
              <a:headEnd type="oval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Полилиния 17">
              <a:extLst>
                <a:ext uri="{FF2B5EF4-FFF2-40B4-BE49-F238E27FC236}">
                  <a16:creationId xmlns:a16="http://schemas.microsoft.com/office/drawing/2014/main" id="{B3F650B1-197F-847D-0280-3810485CD91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482850" y="5092700"/>
              <a:ext cx="920750" cy="501650"/>
            </a:xfrm>
            <a:custGeom>
              <a:avLst/>
              <a:gdLst>
                <a:gd name="T0" fmla="*/ 2147483646 w 317500"/>
                <a:gd name="T1" fmla="*/ 0 h 482600"/>
                <a:gd name="T2" fmla="*/ 0 w 317500"/>
                <a:gd name="T3" fmla="*/ 1944803 h 482600"/>
                <a:gd name="T4" fmla="*/ 0 60000 65536"/>
                <a:gd name="T5" fmla="*/ 0 60000 65536"/>
                <a:gd name="T6" fmla="*/ 0 w 317500"/>
                <a:gd name="T7" fmla="*/ 0 h 482600"/>
                <a:gd name="T8" fmla="*/ 317500 w 317500"/>
                <a:gd name="T9" fmla="*/ 482600 h 482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7500" h="482600">
                  <a:moveTo>
                    <a:pt x="317500" y="0"/>
                  </a:moveTo>
                  <a:lnTo>
                    <a:pt x="0" y="482600"/>
                  </a:lnTo>
                </a:path>
              </a:pathLst>
            </a:custGeom>
            <a:noFill/>
            <a:ln w="12700" cap="flat" cmpd="sng" algn="ctr">
              <a:solidFill>
                <a:srgbClr val="00C4BA"/>
              </a:solidFill>
              <a:prstDash val="solid"/>
              <a:round/>
              <a:headEnd type="oval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E4BFCAB-C435-E83B-A7C6-56BAD63D5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6731" y="5265738"/>
            <a:ext cx="24780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0000"/>
                </a:solidFill>
              </a:rPr>
              <a:t>ячейки памяти</a:t>
            </a:r>
          </a:p>
        </p:txBody>
      </p:sp>
    </p:spTree>
    <p:extLst>
      <p:ext uri="{BB962C8B-B14F-4D97-AF65-F5344CB8AC3E}">
        <p14:creationId xmlns:p14="http://schemas.microsoft.com/office/powerpoint/2010/main" val="1175125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Имена переменных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0334BC-ED0F-061D-63D3-92040C65DA2F}"/>
              </a:ext>
            </a:extLst>
          </p:cNvPr>
          <p:cNvSpPr>
            <a:spLocks noGrp="1"/>
          </p:cNvSpPr>
          <p:nvPr/>
        </p:nvSpPr>
        <p:spPr bwMode="auto">
          <a:xfrm>
            <a:off x="1769268" y="1084295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4D5D5E6-9867-06B0-8290-2B8D5893E71B}"/>
              </a:ext>
            </a:extLst>
          </p:cNvPr>
          <p:cNvSpPr/>
          <p:nvPr/>
        </p:nvSpPr>
        <p:spPr>
          <a:xfrm>
            <a:off x="461909" y="797894"/>
            <a:ext cx="9447100" cy="460375"/>
          </a:xfrm>
          <a:prstGeom prst="rect">
            <a:avLst/>
          </a:prstGeom>
          <a:solidFill>
            <a:srgbClr val="EA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61950" indent="-361950" eaLnBrk="1" hangingPunct="1">
              <a:defRPr/>
            </a:pPr>
            <a:r>
              <a:rPr lang="ru-RU" sz="2400" b="1" dirty="0">
                <a:latin typeface="Arial" charset="0"/>
              </a:rPr>
              <a:t>Идентификатор </a:t>
            </a:r>
            <a:r>
              <a:rPr lang="ru-RU" sz="2400" dirty="0">
                <a:latin typeface="Arial" charset="0"/>
              </a:rPr>
              <a:t>— это имя программы или переменной.</a:t>
            </a: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A7EEC952-E833-B461-E2B3-240BDA27D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406" y="2298248"/>
            <a:ext cx="856932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300" b="1" dirty="0"/>
              <a:t>МОЖНО</a:t>
            </a:r>
            <a:r>
              <a:rPr lang="ru-RU" altLang="ru-RU" sz="2300" dirty="0">
                <a:solidFill>
                  <a:srgbClr val="3333FF"/>
                </a:solidFill>
              </a:rPr>
              <a:t> </a:t>
            </a:r>
            <a:r>
              <a:rPr lang="ru-RU" altLang="ru-RU" sz="2300" dirty="0"/>
              <a:t>использовать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ru-RU" altLang="ru-RU" sz="2300" dirty="0"/>
              <a:t>латинские буквы (</a:t>
            </a:r>
            <a:r>
              <a:rPr lang="en-US" altLang="ru-RU" sz="2300" dirty="0"/>
              <a:t>A-Z</a:t>
            </a:r>
            <a:r>
              <a:rPr lang="ru-RU" altLang="ru-RU" sz="2300" dirty="0"/>
              <a:t>, </a:t>
            </a:r>
            <a:r>
              <a:rPr lang="en-US" altLang="ru-RU" sz="2300" dirty="0"/>
              <a:t>a-z)</a:t>
            </a:r>
            <a:r>
              <a:rPr lang="ru-RU" altLang="ru-RU" sz="2300" dirty="0"/>
              <a:t> </a:t>
            </a:r>
            <a:endParaRPr lang="en-US" altLang="ru-RU" sz="2300" dirty="0"/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ru-RU" altLang="ru-RU" sz="2300" dirty="0"/>
              <a:t>цифры</a:t>
            </a:r>
            <a:endParaRPr lang="en-US" altLang="ru-RU" sz="2300" dirty="0"/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endParaRPr lang="en-US" altLang="ru-RU" sz="2300" dirty="0"/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endParaRPr lang="ru-RU" altLang="ru-RU" sz="2300" dirty="0"/>
          </a:p>
          <a:p>
            <a:pPr lvl="1" eaLnBrk="1" hangingPunct="1">
              <a:spcBef>
                <a:spcPct val="10000"/>
              </a:spcBef>
              <a:buFontTx/>
              <a:buChar char="•"/>
            </a:pPr>
            <a:r>
              <a:rPr lang="ru-RU" altLang="ru-RU" sz="2300" dirty="0"/>
              <a:t>знак подчеркивания _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03B1BCFD-0233-F3BA-7EDB-EE9BBFEE1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080" y="5058306"/>
            <a:ext cx="8569325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271463" indent="-271463" defTabSz="722313" eaLnBrk="1" hangingPunct="1">
              <a:defRPr/>
            </a:pPr>
            <a:r>
              <a:rPr lang="ru-RU" sz="2300" b="1" dirty="0">
                <a:solidFill>
                  <a:srgbClr val="FF0000"/>
                </a:solidFill>
                <a:latin typeface="Arial" charset="0"/>
              </a:rPr>
              <a:t>НЕЛЬЗЯ</a:t>
            </a:r>
            <a:r>
              <a:rPr lang="ru-RU" sz="2300" dirty="0">
                <a:solidFill>
                  <a:srgbClr val="3333FF"/>
                </a:solidFill>
                <a:latin typeface="Arial" charset="0"/>
              </a:rPr>
              <a:t> </a:t>
            </a:r>
            <a:r>
              <a:rPr lang="ru-RU" sz="2300" dirty="0">
                <a:latin typeface="Arial" charset="0"/>
              </a:rPr>
              <a:t>использовать</a:t>
            </a:r>
            <a:r>
              <a:rPr lang="en-US" sz="2300" dirty="0">
                <a:latin typeface="Arial" charset="0"/>
              </a:rPr>
              <a:t> </a:t>
            </a:r>
            <a:r>
              <a:rPr lang="ru-RU" sz="2300" strike="sngStrike" dirty="0">
                <a:solidFill>
                  <a:srgbClr val="FF0000"/>
                </a:solidFill>
                <a:latin typeface="Arial" charset="0"/>
              </a:rPr>
              <a:t>скобки</a:t>
            </a:r>
            <a:r>
              <a:rPr lang="en-US" sz="2300" strike="sngStrike" dirty="0">
                <a:solidFill>
                  <a:srgbClr val="FF0000"/>
                </a:solidFill>
                <a:latin typeface="Arial" charset="0"/>
              </a:rPr>
              <a:t>, </a:t>
            </a:r>
            <a:r>
              <a:rPr lang="ru-RU" sz="2300" strike="sngStrike" dirty="0">
                <a:solidFill>
                  <a:srgbClr val="FF0000"/>
                </a:solidFill>
                <a:latin typeface="Arial" charset="0"/>
              </a:rPr>
              <a:t>знаки </a:t>
            </a:r>
            <a:r>
              <a:rPr lang="en-US" sz="2300" strike="sngStrike" dirty="0">
                <a:solidFill>
                  <a:srgbClr val="FF0000"/>
                </a:solidFill>
                <a:latin typeface="Arial" charset="0"/>
              </a:rPr>
              <a:t>", &amp;, |, *,  </a:t>
            </a:r>
            <a:r>
              <a:rPr lang="ru-RU" sz="2300" strike="sngStrike" dirty="0">
                <a:solidFill>
                  <a:srgbClr val="FF0000"/>
                </a:solidFill>
                <a:latin typeface="Arial" charset="0"/>
              </a:rPr>
              <a:t>+, =, !, </a:t>
            </a:r>
            <a:r>
              <a:rPr lang="en-US" sz="2300" strike="sngStrike" dirty="0">
                <a:solidFill>
                  <a:srgbClr val="FF0000"/>
                </a:solidFill>
                <a:latin typeface="Arial" charset="0"/>
              </a:rPr>
              <a:t>?</a:t>
            </a:r>
            <a:r>
              <a:rPr lang="ru-RU" sz="2300" strike="sngStrike" dirty="0">
                <a:solidFill>
                  <a:srgbClr val="FF0000"/>
                </a:solidFill>
                <a:latin typeface="Arial" charset="0"/>
              </a:rPr>
              <a:t> и </a:t>
            </a:r>
            <a:r>
              <a:rPr lang="ru-RU" sz="2300" strike="sngStrike" dirty="0" err="1">
                <a:solidFill>
                  <a:srgbClr val="FF0000"/>
                </a:solidFill>
                <a:latin typeface="Arial" charset="0"/>
              </a:rPr>
              <a:t>др.м</a:t>
            </a:r>
            <a:endParaRPr lang="ru-RU" sz="2300" strike="sngStrike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id="{77FCE9C5-C1E0-57B0-E5B3-4ECF52730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905" y="1575546"/>
            <a:ext cx="1736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q-AL" altLang="ru-RU" sz="2400" b="1">
                <a:latin typeface="Courier New" panose="02070309020205020404" pitchFamily="49" charset="0"/>
              </a:rPr>
              <a:t>a</a:t>
            </a:r>
            <a:r>
              <a:rPr lang="en-US" altLang="ru-RU" sz="2400" b="1">
                <a:latin typeface="Courier New" panose="02070309020205020404" pitchFamily="49" charset="0"/>
              </a:rPr>
              <a:t> </a:t>
            </a:r>
            <a:r>
              <a:rPr lang="sq-AL" altLang="ru-RU" sz="2400" b="1">
                <a:latin typeface="Courier New" panose="02070309020205020404" pitchFamily="49" charset="0"/>
              </a:rPr>
              <a:t> b</a:t>
            </a:r>
            <a:r>
              <a:rPr lang="en-US" altLang="ru-RU" sz="2400" b="1">
                <a:latin typeface="Courier New" panose="02070309020205020404" pitchFamily="49" charset="0"/>
              </a:rPr>
              <a:t> </a:t>
            </a:r>
            <a:r>
              <a:rPr lang="sq-AL" altLang="ru-RU" sz="2400" b="1">
                <a:latin typeface="Courier New" panose="02070309020205020404" pitchFamily="49" charset="0"/>
              </a:rPr>
              <a:t> c</a:t>
            </a:r>
            <a:endParaRPr lang="ru-RU" altLang="ru-RU" sz="2400" b="1">
              <a:solidFill>
                <a:srgbClr val="0000FF"/>
              </a:solidFill>
              <a:latin typeface="Courier New" panose="02070309020205020404" pitchFamily="49" charset="0"/>
            </a:endParaRPr>
          </a:p>
        </p:txBody>
      </p: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A349D5FB-9233-8EBF-CE9C-D916DBE226EC}"/>
              </a:ext>
            </a:extLst>
          </p:cNvPr>
          <p:cNvGrpSpPr>
            <a:grpSpLocks/>
          </p:cNvGrpSpPr>
          <p:nvPr/>
        </p:nvGrpSpPr>
        <p:grpSpPr bwMode="auto">
          <a:xfrm>
            <a:off x="981868" y="1292971"/>
            <a:ext cx="1257300" cy="385763"/>
            <a:chOff x="1223963" y="1352550"/>
            <a:chExt cx="1257300" cy="385762"/>
          </a:xfrm>
          <a:solidFill>
            <a:srgbClr val="EAFFFF"/>
          </a:solidFill>
        </p:grpSpPr>
        <p:sp>
          <p:nvSpPr>
            <p:cNvPr id="30" name="Равнобедренный треугольник 29">
              <a:extLst>
                <a:ext uri="{FF2B5EF4-FFF2-40B4-BE49-F238E27FC236}">
                  <a16:creationId xmlns:a16="http://schemas.microsoft.com/office/drawing/2014/main" id="{ED558A05-A068-21F0-009A-3ADAFDF1078F}"/>
                </a:ext>
              </a:extLst>
            </p:cNvPr>
            <p:cNvSpPr/>
            <p:nvPr/>
          </p:nvSpPr>
          <p:spPr bwMode="auto">
            <a:xfrm flipV="1">
              <a:off x="1223963" y="1352550"/>
              <a:ext cx="204787" cy="385762"/>
            </a:xfrm>
            <a:prstGeom prst="triangle">
              <a:avLst/>
            </a:prstGeo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361950" indent="-361950" eaLnBrk="1" hangingPunct="1">
                <a:defRPr/>
              </a:pPr>
              <a:endParaRPr lang="ru-RU" sz="2400" b="1">
                <a:latin typeface="Arial" charset="0"/>
              </a:endParaRPr>
            </a:p>
          </p:txBody>
        </p:sp>
        <p:sp>
          <p:nvSpPr>
            <p:cNvPr id="31" name="Равнобедренный треугольник 30">
              <a:extLst>
                <a:ext uri="{FF2B5EF4-FFF2-40B4-BE49-F238E27FC236}">
                  <a16:creationId xmlns:a16="http://schemas.microsoft.com/office/drawing/2014/main" id="{3095B467-390C-7A9F-10C2-60397BA95A0E}"/>
                </a:ext>
              </a:extLst>
            </p:cNvPr>
            <p:cNvSpPr/>
            <p:nvPr/>
          </p:nvSpPr>
          <p:spPr bwMode="auto">
            <a:xfrm flipV="1">
              <a:off x="1733550" y="1352550"/>
              <a:ext cx="204788" cy="385762"/>
            </a:xfrm>
            <a:prstGeom prst="triangle">
              <a:avLst/>
            </a:prstGeo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361950" indent="-361950" eaLnBrk="1" hangingPunct="1">
                <a:defRPr/>
              </a:pPr>
              <a:endParaRPr lang="ru-RU" sz="2400" b="1">
                <a:latin typeface="Arial" charset="0"/>
              </a:endParaRPr>
            </a:p>
          </p:txBody>
        </p:sp>
        <p:sp>
          <p:nvSpPr>
            <p:cNvPr id="32" name="Равнобедренный треугольник 31">
              <a:extLst>
                <a:ext uri="{FF2B5EF4-FFF2-40B4-BE49-F238E27FC236}">
                  <a16:creationId xmlns:a16="http://schemas.microsoft.com/office/drawing/2014/main" id="{2F67DE62-9ED7-CB46-820B-F34C8C67846C}"/>
                </a:ext>
              </a:extLst>
            </p:cNvPr>
            <p:cNvSpPr/>
            <p:nvPr/>
          </p:nvSpPr>
          <p:spPr bwMode="auto">
            <a:xfrm flipV="1">
              <a:off x="2276475" y="1352550"/>
              <a:ext cx="204788" cy="385762"/>
            </a:xfrm>
            <a:prstGeom prst="triangle">
              <a:avLst/>
            </a:prstGeo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361950" indent="-361950" eaLnBrk="1" hangingPunct="1">
                <a:defRPr/>
              </a:pPr>
              <a:endParaRPr lang="ru-RU" sz="2400" b="1">
                <a:latin typeface="Arial" charset="0"/>
              </a:endParaRPr>
            </a:p>
          </p:txBody>
        </p:sp>
      </p:grp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D1410453-891D-0B08-4112-F7F9CD55A284}"/>
              </a:ext>
            </a:extLst>
          </p:cNvPr>
          <p:cNvGrpSpPr>
            <a:grpSpLocks/>
          </p:cNvGrpSpPr>
          <p:nvPr/>
        </p:nvGrpSpPr>
        <p:grpSpPr bwMode="auto">
          <a:xfrm>
            <a:off x="3884557" y="1588793"/>
            <a:ext cx="4043363" cy="1081087"/>
            <a:chOff x="3756042" y="1648792"/>
            <a:chExt cx="4042561" cy="1081707"/>
          </a:xfrm>
          <a:solidFill>
            <a:srgbClr val="EAFFFF"/>
          </a:solidFill>
        </p:grpSpPr>
        <p:sp>
          <p:nvSpPr>
            <p:cNvPr id="28" name="AutoShape 7">
              <a:extLst>
                <a:ext uri="{FF2B5EF4-FFF2-40B4-BE49-F238E27FC236}">
                  <a16:creationId xmlns:a16="http://schemas.microsoft.com/office/drawing/2014/main" id="{41721FD2-88A4-58A6-A7AC-292BAD8FE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6042" y="1648792"/>
              <a:ext cx="4042561" cy="779909"/>
            </a:xfrm>
            <a:prstGeom prst="wedgeRoundRectCallout">
              <a:avLst>
                <a:gd name="adj1" fmla="val -30443"/>
                <a:gd name="adj2" fmla="val 44092"/>
                <a:gd name="adj3" fmla="val 16667"/>
              </a:avLst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r>
                <a:rPr lang="ru-RU" sz="2400" dirty="0">
                  <a:solidFill>
                    <a:srgbClr val="000000"/>
                  </a:solidFill>
                  <a:latin typeface="Arial" charset="0"/>
                </a:rPr>
                <a:t>заглавные и строчные буквы </a:t>
              </a:r>
              <a:r>
                <a:rPr lang="ru-RU" sz="2400" b="1" dirty="0">
                  <a:latin typeface="Arial" charset="0"/>
                </a:rPr>
                <a:t>различаются</a:t>
              </a:r>
            </a:p>
          </p:txBody>
        </p:sp>
        <p:sp>
          <p:nvSpPr>
            <p:cNvPr id="29" name="Равнобедренный треугольник 28">
              <a:extLst>
                <a:ext uri="{FF2B5EF4-FFF2-40B4-BE49-F238E27FC236}">
                  <a16:creationId xmlns:a16="http://schemas.microsoft.com/office/drawing/2014/main" id="{BD41DE71-B13A-D54E-FB7A-930F1F407E08}"/>
                </a:ext>
              </a:extLst>
            </p:cNvPr>
            <p:cNvSpPr/>
            <p:nvPr/>
          </p:nvSpPr>
          <p:spPr bwMode="auto">
            <a:xfrm flipV="1">
              <a:off x="3998882" y="2412817"/>
              <a:ext cx="271408" cy="317682"/>
            </a:xfrm>
            <a:prstGeom prst="triangle">
              <a:avLst/>
            </a:prstGeo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361950" indent="-361950" eaLnBrk="1" hangingPunct="1">
                <a:defRPr/>
              </a:pPr>
              <a:endParaRPr lang="ru-RU" sz="2400" b="1">
                <a:latin typeface="Arial" charset="0"/>
              </a:endParaRPr>
            </a:p>
          </p:txBody>
        </p:sp>
      </p:grpSp>
      <p:grpSp>
        <p:nvGrpSpPr>
          <p:cNvPr id="25" name="Group 55">
            <a:extLst>
              <a:ext uri="{FF2B5EF4-FFF2-40B4-BE49-F238E27FC236}">
                <a16:creationId xmlns:a16="http://schemas.microsoft.com/office/drawing/2014/main" id="{C66F2EC0-7773-F59B-D1E2-EFE6911B2088}"/>
              </a:ext>
            </a:extLst>
          </p:cNvPr>
          <p:cNvGrpSpPr>
            <a:grpSpLocks/>
          </p:cNvGrpSpPr>
          <p:nvPr/>
        </p:nvGrpSpPr>
        <p:grpSpPr bwMode="auto">
          <a:xfrm>
            <a:off x="1671582" y="3439880"/>
            <a:ext cx="6256338" cy="663576"/>
            <a:chOff x="433" y="3902"/>
            <a:chExt cx="3941" cy="418"/>
          </a:xfrm>
        </p:grpSpPr>
        <p:sp>
          <p:nvSpPr>
            <p:cNvPr id="26" name="Text Box 56">
              <a:extLst>
                <a:ext uri="{FF2B5EF4-FFF2-40B4-BE49-F238E27FC236}">
                  <a16:creationId xmlns:a16="http://schemas.microsoft.com/office/drawing/2014/main" id="{C247841E-DF6F-7F42-BF7F-4C0B28890A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7" y="3969"/>
              <a:ext cx="3647" cy="291"/>
            </a:xfrm>
            <a:prstGeom prst="rect">
              <a:avLst/>
            </a:prstGeom>
            <a:solidFill>
              <a:srgbClr val="00C4BA"/>
            </a:solidFill>
            <a:ln w="12700">
              <a:solidFill>
                <a:srgbClr val="EAFFFF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ru-RU" sz="2400" dirty="0">
                  <a:latin typeface="Arial" charset="0"/>
                </a:rPr>
                <a:t>   Имя не может начинаться с цифры!</a:t>
              </a:r>
            </a:p>
          </p:txBody>
        </p:sp>
        <p:sp>
          <p:nvSpPr>
            <p:cNvPr id="27" name="Oval 57">
              <a:extLst>
                <a:ext uri="{FF2B5EF4-FFF2-40B4-BE49-F238E27FC236}">
                  <a16:creationId xmlns:a16="http://schemas.microsoft.com/office/drawing/2014/main" id="{7F856B5A-01B4-1F8F-979A-30C300176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" y="3902"/>
              <a:ext cx="409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4400">
                  <a:solidFill>
                    <a:schemeClr val="bg1"/>
                  </a:solidFill>
                  <a:latin typeface="Arial Black" panose="020B0A04020102020204" pitchFamily="34" charset="0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51749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Работа с переменными</a:t>
            </a:r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67A28B3F-6C84-8800-5FB7-5FDD36CB9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7288" y="2977356"/>
            <a:ext cx="1925637" cy="523875"/>
          </a:xfrm>
          <a:prstGeom prst="rect">
            <a:avLst/>
          </a:prstGeom>
          <a:solidFill>
            <a:srgbClr val="EA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sq-AL" sz="2800" b="1" dirty="0">
                <a:latin typeface="Courier New" pitchFamily="49" charset="0"/>
              </a:rPr>
              <a:t>a</a:t>
            </a:r>
            <a:r>
              <a:rPr lang="en-US" sz="2800" b="1" dirty="0">
                <a:latin typeface="Courier New" pitchFamily="49" charset="0"/>
              </a:rPr>
              <a:t>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5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</a:endParaRPr>
          </a:p>
        </p:txBody>
      </p:sp>
      <p:sp>
        <p:nvSpPr>
          <p:cNvPr id="4" name="AutoShape 7">
            <a:extLst>
              <a:ext uri="{FF2B5EF4-FFF2-40B4-BE49-F238E27FC236}">
                <a16:creationId xmlns:a16="http://schemas.microsoft.com/office/drawing/2014/main" id="{250CD25D-3EB8-0E4D-ED72-0C1A39F13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550" y="3017044"/>
            <a:ext cx="3051175" cy="776287"/>
          </a:xfrm>
          <a:prstGeom prst="wedgeRoundRectCallout">
            <a:avLst>
              <a:gd name="adj1" fmla="val -87878"/>
              <a:gd name="adj2" fmla="val 473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оператор присваивания</a:t>
            </a:r>
            <a:endParaRPr lang="ru-RU" sz="2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03DC9555-F1A3-C10C-2109-A151C5B4C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2977356"/>
            <a:ext cx="1622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sq-AL" sz="2800" b="1" dirty="0">
                <a:latin typeface="Courier New" pitchFamily="49" charset="0"/>
              </a:rPr>
              <a:t>a</a:t>
            </a:r>
            <a:r>
              <a:rPr lang="en-US" sz="2800" b="1" dirty="0">
                <a:latin typeface="Courier New" pitchFamily="49" charset="0"/>
              </a:rPr>
              <a:t> </a:t>
            </a:r>
            <a:r>
              <a:rPr lang="en-US" sz="2800" b="1" dirty="0">
                <a:latin typeface="+mj-lt"/>
              </a:rPr>
              <a:t>←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5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E637A7-C857-9AFD-4BD4-3FB3D9FE6DF7}"/>
              </a:ext>
            </a:extLst>
          </p:cNvPr>
          <p:cNvSpPr txBox="1"/>
          <p:nvPr/>
        </p:nvSpPr>
        <p:spPr>
          <a:xfrm>
            <a:off x="268139" y="923213"/>
            <a:ext cx="118106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800" dirty="0">
                <a:solidFill>
                  <a:srgbClr val="00C4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Оператор присваивания 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используется для создания переменной, в которой будут храниться данные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D40C20-64C3-3086-6DBA-7025F95745E7}"/>
              </a:ext>
            </a:extLst>
          </p:cNvPr>
          <p:cNvSpPr txBox="1"/>
          <p:nvPr/>
        </p:nvSpPr>
        <p:spPr>
          <a:xfrm>
            <a:off x="914399" y="2025513"/>
            <a:ext cx="80641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altLang="ru-RU" sz="2800" b="1" i="1" dirty="0">
                <a:solidFill>
                  <a:srgbClr val="00C4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Оператор присваивания = выражение </a:t>
            </a:r>
            <a:endParaRPr lang="ru-RU" sz="2800" b="1" i="1" dirty="0"/>
          </a:p>
        </p:txBody>
      </p:sp>
      <p:sp>
        <p:nvSpPr>
          <p:cNvPr id="14" name="Text Box 56">
            <a:extLst>
              <a:ext uri="{FF2B5EF4-FFF2-40B4-BE49-F238E27FC236}">
                <a16:creationId xmlns:a16="http://schemas.microsoft.com/office/drawing/2014/main" id="{775D3135-C48D-5A75-F4B7-D0197F598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8194" y="4501768"/>
            <a:ext cx="7911371" cy="830997"/>
          </a:xfrm>
          <a:prstGeom prst="rect">
            <a:avLst/>
          </a:prstGeom>
          <a:solidFill>
            <a:srgbClr val="00C4BA"/>
          </a:solidFill>
          <a:ln w="12700">
            <a:solidFill>
              <a:srgbClr val="EAFF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ru-RU" sz="2400" dirty="0">
                <a:latin typeface="Arial" charset="0"/>
              </a:rPr>
              <a:t>Переменную нельзя использовать, пока ей не будет присвоено значение</a:t>
            </a:r>
          </a:p>
        </p:txBody>
      </p:sp>
      <p:sp>
        <p:nvSpPr>
          <p:cNvPr id="16" name="Oval 57">
            <a:extLst>
              <a:ext uri="{FF2B5EF4-FFF2-40B4-BE49-F238E27FC236}">
                <a16:creationId xmlns:a16="http://schemas.microsoft.com/office/drawing/2014/main" id="{7417FF5F-329D-560F-49F9-C75151E58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81" y="4594099"/>
            <a:ext cx="649288" cy="663576"/>
          </a:xfrm>
          <a:prstGeom prst="ellipse">
            <a:avLst/>
          </a:prstGeom>
          <a:solidFill>
            <a:srgbClr val="F0814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4400" dirty="0">
                <a:solidFill>
                  <a:schemeClr val="bg1"/>
                </a:solidFill>
                <a:latin typeface="Arial Black" panose="020B0A040201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98931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24BBCAB-67F2-48C6-979C-EF9EDADE5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98" y="2775150"/>
            <a:ext cx="511126" cy="510110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9D5FAC9F-39CA-434E-8FDA-CEA9FAB1A2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27" y="1400285"/>
            <a:ext cx="511126" cy="510110"/>
          </a:xfrm>
          <a:prstGeom prst="rect">
            <a:avLst/>
          </a:prstGeom>
        </p:spPr>
      </p:pic>
      <p:pic>
        <p:nvPicPr>
          <p:cNvPr id="25" name="Рисунок 24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5CCC070A-2315-4F0E-A81F-BD1CED34A1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99" y="4128932"/>
            <a:ext cx="511126" cy="51011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662499" y="255092"/>
            <a:ext cx="5686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93E0DD"/>
                </a:solidFill>
                <a:latin typeface="Franklin Gothic Demi" panose="020B0703020102020204" pitchFamily="34" charset="0"/>
              </a:rPr>
              <a:t>Изменения в ФГОС ООО: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EBA275-C254-490C-8032-92DD3A71A7A0}"/>
              </a:ext>
            </a:extLst>
          </p:cNvPr>
          <p:cNvSpPr txBox="1"/>
          <p:nvPr/>
        </p:nvSpPr>
        <p:spPr>
          <a:xfrm>
            <a:off x="1532710" y="1260733"/>
            <a:ext cx="9844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прописаны четкие требования к предметным результатам по каждой учебной дисциплине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DCE1D9-8A44-4637-80A4-BC5BAD9E4C25}"/>
              </a:ext>
            </a:extLst>
          </p:cNvPr>
          <p:cNvSpPr txBox="1"/>
          <p:nvPr/>
        </p:nvSpPr>
        <p:spPr>
          <a:xfrm>
            <a:off x="1532710" y="2764681"/>
            <a:ext cx="9797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прописано конкретное содержание по каждой предметной области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9FB021-94F0-4549-9DC9-F0D586A711EB}"/>
              </a:ext>
            </a:extLst>
          </p:cNvPr>
          <p:cNvSpPr txBox="1"/>
          <p:nvPr/>
        </p:nvSpPr>
        <p:spPr>
          <a:xfrm>
            <a:off x="1532710" y="3856144"/>
            <a:ext cx="85126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освоение программы основного общего образования по учебному предмету «Информатика» может осуществляться как на базовом так и углубленном уровнях. </a:t>
            </a:r>
          </a:p>
        </p:txBody>
      </p:sp>
    </p:spTree>
    <p:extLst>
      <p:ext uri="{BB962C8B-B14F-4D97-AF65-F5344CB8AC3E}">
        <p14:creationId xmlns:p14="http://schemas.microsoft.com/office/powerpoint/2010/main" val="1563591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8" y="-34771"/>
            <a:ext cx="11242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Ввод с клавиатуры – чтение данных с клавиатуры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07F0DEA-A685-2877-2865-5864AFB43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264" y="784154"/>
            <a:ext cx="104394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Цель – задать (изменить)  исходные данные, не меняя код  программы.</a:t>
            </a:r>
            <a:endParaRPr lang="ru-RU" altLang="ru-RU" sz="2000" dirty="0"/>
          </a:p>
        </p:txBody>
      </p:sp>
      <p:sp>
        <p:nvSpPr>
          <p:cNvPr id="4" name="Text Box 7">
            <a:extLst>
              <a:ext uri="{FF2B5EF4-FFF2-40B4-BE49-F238E27FC236}">
                <a16:creationId xmlns:a16="http://schemas.microsoft.com/office/drawing/2014/main" id="{8829A838-4AD7-30F6-2264-2B490672E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184" y="3187958"/>
            <a:ext cx="5685049" cy="523220"/>
          </a:xfrm>
          <a:prstGeom prst="rect">
            <a:avLst/>
          </a:prstGeom>
          <a:solidFill>
            <a:srgbClr val="EA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a =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input</a:t>
            </a:r>
            <a:r>
              <a:rPr lang="en-US" sz="2800" b="1" dirty="0">
                <a:latin typeface="Courier New" pitchFamily="49" charset="0"/>
              </a:rPr>
              <a:t>(</a:t>
            </a:r>
            <a:r>
              <a:rPr lang="en-US" sz="2800" b="1" dirty="0">
                <a:latin typeface="+mn-lt"/>
                <a:cs typeface="Arial" panose="020B0604020202020204" pitchFamily="34" charset="0"/>
              </a:rPr>
              <a:t>‘</a:t>
            </a:r>
            <a:r>
              <a:rPr lang="ru-RU" sz="2800" b="1" dirty="0">
                <a:latin typeface="+mn-lt"/>
                <a:cs typeface="Arial" panose="020B0604020202020204" pitchFamily="34" charset="0"/>
              </a:rPr>
              <a:t>Введите  данные</a:t>
            </a:r>
            <a:r>
              <a:rPr lang="en-US" sz="2800" b="1" dirty="0">
                <a:latin typeface="+mn-lt"/>
                <a:cs typeface="Arial" panose="020B0604020202020204" pitchFamily="34" charset="0"/>
              </a:rPr>
              <a:t>’</a:t>
            </a:r>
            <a:r>
              <a:rPr lang="en-US" sz="2800" b="1" dirty="0">
                <a:latin typeface="Courier New" pitchFamily="49" charset="0"/>
              </a:rPr>
              <a:t>)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</a:endParaRPr>
          </a:p>
        </p:txBody>
      </p:sp>
      <p:grpSp>
        <p:nvGrpSpPr>
          <p:cNvPr id="5" name="Group 55">
            <a:extLst>
              <a:ext uri="{FF2B5EF4-FFF2-40B4-BE49-F238E27FC236}">
                <a16:creationId xmlns:a16="http://schemas.microsoft.com/office/drawing/2014/main" id="{D6266E28-5A8B-2DFB-F77C-2FF95F06F5FD}"/>
              </a:ext>
            </a:extLst>
          </p:cNvPr>
          <p:cNvGrpSpPr>
            <a:grpSpLocks/>
          </p:cNvGrpSpPr>
          <p:nvPr/>
        </p:nvGrpSpPr>
        <p:grpSpPr bwMode="auto">
          <a:xfrm>
            <a:off x="122480" y="4170489"/>
            <a:ext cx="6121841" cy="1742448"/>
            <a:chOff x="506" y="3945"/>
            <a:chExt cx="4690" cy="1202"/>
          </a:xfrm>
        </p:grpSpPr>
        <p:sp>
          <p:nvSpPr>
            <p:cNvPr id="14" name="Text Box 56">
              <a:extLst>
                <a:ext uri="{FF2B5EF4-FFF2-40B4-BE49-F238E27FC236}">
                  <a16:creationId xmlns:a16="http://schemas.microsoft.com/office/drawing/2014/main" id="{EED281D7-5935-C65B-1DD5-55104989EA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7" y="3969"/>
              <a:ext cx="4469" cy="1178"/>
            </a:xfrm>
            <a:prstGeom prst="rect">
              <a:avLst/>
            </a:prstGeom>
            <a:solidFill>
              <a:srgbClr val="EAFFFF"/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182563" indent="-7938">
                <a:spcBef>
                  <a:spcPct val="50000"/>
                </a:spcBef>
                <a:buFont typeface="Arial" charset="0"/>
                <a:buAutoNum type="arabicPeriod"/>
                <a:defRPr/>
              </a:pPr>
              <a:r>
                <a:rPr lang="ru-RU" sz="2400" dirty="0">
                  <a:latin typeface="Arial" charset="0"/>
                </a:rPr>
                <a:t>Программа ждет, пока пользователь введет значение и нажмет </a:t>
              </a:r>
              <a:r>
                <a:rPr lang="en-US" sz="2400" i="1" dirty="0">
                  <a:latin typeface="Arial" charset="0"/>
                </a:rPr>
                <a:t>Enter</a:t>
              </a:r>
              <a:r>
                <a:rPr lang="en-US" sz="2400" dirty="0">
                  <a:latin typeface="Arial" charset="0"/>
                </a:rPr>
                <a:t>.</a:t>
              </a:r>
              <a:endParaRPr lang="ru-RU" sz="2400" dirty="0">
                <a:latin typeface="Arial" charset="0"/>
              </a:endParaRPr>
            </a:p>
            <a:p>
              <a:pPr marL="182563" indent="-7938">
                <a:spcBef>
                  <a:spcPts val="600"/>
                </a:spcBef>
                <a:buFont typeface="Arial" charset="0"/>
                <a:buAutoNum type="arabicPeriod"/>
                <a:defRPr/>
              </a:pPr>
              <a:r>
                <a:rPr lang="ru-RU" sz="2400" dirty="0">
                  <a:latin typeface="Arial" charset="0"/>
                </a:rPr>
                <a:t>Введенное значение записывается в переменную </a:t>
              </a: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a</a:t>
              </a:r>
              <a:r>
                <a:rPr lang="en-US" sz="2400" dirty="0">
                  <a:latin typeface="Arial" charset="0"/>
                </a:rPr>
                <a:t>.</a:t>
              </a:r>
              <a:endParaRPr lang="ru-RU" sz="2400" dirty="0">
                <a:latin typeface="Arial" charset="0"/>
              </a:endParaRPr>
            </a:p>
          </p:txBody>
        </p:sp>
        <p:sp>
          <p:nvSpPr>
            <p:cNvPr id="16" name="Oval 57">
              <a:extLst>
                <a:ext uri="{FF2B5EF4-FFF2-40B4-BE49-F238E27FC236}">
                  <a16:creationId xmlns:a16="http://schemas.microsoft.com/office/drawing/2014/main" id="{9536D212-D3AF-D1DE-283E-F302A5AB6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" y="3945"/>
              <a:ext cx="409" cy="375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!</a:t>
              </a:r>
            </a:p>
          </p:txBody>
        </p:sp>
      </p:grpSp>
      <p:pic>
        <p:nvPicPr>
          <p:cNvPr id="8" name="Picture 2">
            <a:extLst>
              <a:ext uri="{FF2B5EF4-FFF2-40B4-BE49-F238E27FC236}">
                <a16:creationId xmlns:a16="http://schemas.microsoft.com/office/drawing/2014/main" id="{31C6F6F0-3E36-B483-3D81-96CB1D6DD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563" y="2471738"/>
            <a:ext cx="1028700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9" name="Стрелка влево 9">
            <a:extLst>
              <a:ext uri="{FF2B5EF4-FFF2-40B4-BE49-F238E27FC236}">
                <a16:creationId xmlns:a16="http://schemas.microsoft.com/office/drawing/2014/main" id="{3926D77D-A3F0-0F39-2CAB-528DC0367304}"/>
              </a:ext>
            </a:extLst>
          </p:cNvPr>
          <p:cNvSpPr/>
          <p:nvPr/>
        </p:nvSpPr>
        <p:spPr bwMode="auto">
          <a:xfrm rot="18783732">
            <a:off x="7131463" y="2754312"/>
            <a:ext cx="431800" cy="276225"/>
          </a:xfrm>
          <a:prstGeom prst="leftArrow">
            <a:avLst/>
          </a:prstGeom>
          <a:solidFill>
            <a:srgbClr val="00C4BA"/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79FE574-A3FC-6F5F-2FD7-DBD60D92F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70" b="16357"/>
          <a:stretch>
            <a:fillRect/>
          </a:stretch>
        </p:blipFill>
        <p:spPr bwMode="auto">
          <a:xfrm>
            <a:off x="8056027" y="2360139"/>
            <a:ext cx="1466351" cy="975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2" name="Полилиния 11">
            <a:extLst>
              <a:ext uri="{FF2B5EF4-FFF2-40B4-BE49-F238E27FC236}">
                <a16:creationId xmlns:a16="http://schemas.microsoft.com/office/drawing/2014/main" id="{157B1B49-90C0-D0A0-0086-FEBBD163D7CF}"/>
              </a:ext>
            </a:extLst>
          </p:cNvPr>
          <p:cNvSpPr>
            <a:spLocks/>
          </p:cNvSpPr>
          <p:nvPr/>
        </p:nvSpPr>
        <p:spPr bwMode="auto">
          <a:xfrm>
            <a:off x="7494274" y="2228527"/>
            <a:ext cx="853160" cy="542928"/>
          </a:xfrm>
          <a:custGeom>
            <a:avLst/>
            <a:gdLst>
              <a:gd name="T0" fmla="*/ 2463750 w 2556294"/>
              <a:gd name="T1" fmla="*/ 205031 h 303842"/>
              <a:gd name="T2" fmla="*/ 2407379 w 2556294"/>
              <a:gd name="T3" fmla="*/ 173729 h 303842"/>
              <a:gd name="T4" fmla="*/ 1871787 w 2556294"/>
              <a:gd name="T5" fmla="*/ 21623 h 303842"/>
              <a:gd name="T6" fmla="*/ 772398 w 2556294"/>
              <a:gd name="T7" fmla="*/ 43993 h 303842"/>
              <a:gd name="T8" fmla="*/ 0 w 2556294"/>
              <a:gd name="T9" fmla="*/ 236362 h 3038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56294"/>
              <a:gd name="T16" fmla="*/ 0 h 303842"/>
              <a:gd name="T17" fmla="*/ 2556294 w 2556294"/>
              <a:gd name="T18" fmla="*/ 303842 h 3038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56294" h="303842">
                <a:moveTo>
                  <a:pt x="2513162" y="263585"/>
                </a:moveTo>
                <a:cubicBezTo>
                  <a:pt x="2534728" y="263105"/>
                  <a:pt x="2556294" y="262626"/>
                  <a:pt x="2455653" y="223328"/>
                </a:cubicBezTo>
                <a:cubicBezTo>
                  <a:pt x="2355012" y="184030"/>
                  <a:pt x="2187275" y="55592"/>
                  <a:pt x="1909313" y="27796"/>
                </a:cubicBezTo>
                <a:cubicBezTo>
                  <a:pt x="1631351" y="0"/>
                  <a:pt x="1106098" y="10543"/>
                  <a:pt x="787879" y="56551"/>
                </a:cubicBezTo>
                <a:cubicBezTo>
                  <a:pt x="469660" y="102559"/>
                  <a:pt x="234830" y="203200"/>
                  <a:pt x="0" y="303842"/>
                </a:cubicBezTo>
              </a:path>
            </a:pathLst>
          </a:custGeom>
          <a:noFill/>
          <a:ln w="190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433DE9FB-A67C-7D24-6142-70CE039C4BF0}"/>
              </a:ext>
            </a:extLst>
          </p:cNvPr>
          <p:cNvSpPr/>
          <p:nvPr/>
        </p:nvSpPr>
        <p:spPr bwMode="auto">
          <a:xfrm>
            <a:off x="7686698" y="1902207"/>
            <a:ext cx="468312" cy="468312"/>
          </a:xfrm>
          <a:prstGeom prst="ellipse">
            <a:avLst/>
          </a:prstGeom>
          <a:solidFill>
            <a:srgbClr val="EA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2400" dirty="0">
                <a:latin typeface="Arial" charset="0"/>
              </a:rPr>
              <a:t>5</a:t>
            </a:r>
            <a:endParaRPr lang="ru-RU" sz="2400" dirty="0">
              <a:latin typeface="Arial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CB3EBD-F09F-A08F-3A03-32B3329FB7BB}"/>
              </a:ext>
            </a:extLst>
          </p:cNvPr>
          <p:cNvSpPr txBox="1"/>
          <p:nvPr/>
        </p:nvSpPr>
        <p:spPr>
          <a:xfrm>
            <a:off x="283296" y="1441643"/>
            <a:ext cx="80641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altLang="ru-RU" sz="2800" b="1" i="1" dirty="0">
                <a:solidFill>
                  <a:srgbClr val="00C4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Переменная = </a:t>
            </a:r>
            <a:r>
              <a:rPr lang="en-US" altLang="ru-RU" sz="2800" b="1" i="1" dirty="0">
                <a:solidFill>
                  <a:srgbClr val="00C4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input(</a:t>
            </a:r>
            <a:r>
              <a:rPr lang="ru-RU" altLang="ru-RU" sz="2800" b="1" i="1" dirty="0">
                <a:solidFill>
                  <a:srgbClr val="00C4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подсказка</a:t>
            </a:r>
            <a:r>
              <a:rPr lang="en-US" altLang="ru-RU" sz="2800" b="1" i="1" dirty="0">
                <a:solidFill>
                  <a:srgbClr val="00C4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b="1" i="1" dirty="0"/>
          </a:p>
        </p:txBody>
      </p:sp>
      <p:sp>
        <p:nvSpPr>
          <p:cNvPr id="21" name="Облачко с текстом: прямоугольное со скругленными углами 20">
            <a:extLst>
              <a:ext uri="{FF2B5EF4-FFF2-40B4-BE49-F238E27FC236}">
                <a16:creationId xmlns:a16="http://schemas.microsoft.com/office/drawing/2014/main" id="{C95383C9-A51D-5CB6-A5F9-BBFCFEF32564}"/>
              </a:ext>
            </a:extLst>
          </p:cNvPr>
          <p:cNvSpPr/>
          <p:nvPr/>
        </p:nvSpPr>
        <p:spPr>
          <a:xfrm>
            <a:off x="2406369" y="2099898"/>
            <a:ext cx="3163874" cy="792526"/>
          </a:xfrm>
          <a:prstGeom prst="wedgeRoundRectCallout">
            <a:avLst>
              <a:gd name="adj1" fmla="val -63690"/>
              <a:gd name="adj2" fmla="val 93267"/>
              <a:gd name="adj3" fmla="val 16667"/>
            </a:avLst>
          </a:prstGeom>
          <a:solidFill>
            <a:srgbClr val="EA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Всегда возвращает введенные пользователем данные как строки</a:t>
            </a:r>
          </a:p>
        </p:txBody>
      </p:sp>
      <p:sp>
        <p:nvSpPr>
          <p:cNvPr id="22" name="Oval 57">
            <a:extLst>
              <a:ext uri="{FF2B5EF4-FFF2-40B4-BE49-F238E27FC236}">
                <a16:creationId xmlns:a16="http://schemas.microsoft.com/office/drawing/2014/main" id="{4DEC4CA4-D41E-8FB5-9E3B-582E42DA2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8392" y="2260397"/>
            <a:ext cx="533866" cy="543609"/>
          </a:xfrm>
          <a:prstGeom prst="ellipse">
            <a:avLst/>
          </a:prstGeom>
          <a:solidFill>
            <a:srgbClr val="F0814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4400" dirty="0">
                <a:solidFill>
                  <a:schemeClr val="bg1"/>
                </a:solidFill>
                <a:latin typeface="Arial Black" panose="020B0A040201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774457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347" y="897605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Ввод с клавиатуры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4ED08-1672-454A-0EFA-F59A3895258A}"/>
              </a:ext>
            </a:extLst>
          </p:cNvPr>
          <p:cNvSpPr>
            <a:spLocks noGrp="1"/>
          </p:cNvSpPr>
          <p:nvPr/>
        </p:nvSpPr>
        <p:spPr bwMode="auto">
          <a:xfrm>
            <a:off x="1908175" y="418306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C6A51E2F-1775-35F9-379F-0C4CECEE1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339" y="1000918"/>
            <a:ext cx="2589213" cy="523875"/>
          </a:xfrm>
          <a:prstGeom prst="rect">
            <a:avLst/>
          </a:prstGeom>
          <a:solidFill>
            <a:srgbClr val="93E0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a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input</a:t>
            </a:r>
            <a:r>
              <a:rPr lang="en-US" sz="2800" b="1" dirty="0">
                <a:latin typeface="Courier New"/>
                <a:ea typeface="Times New Roman"/>
              </a:rPr>
              <a:t>()</a:t>
            </a:r>
            <a:endParaRPr lang="ru-RU" sz="2800" b="1" dirty="0">
              <a:latin typeface="Courier New"/>
              <a:ea typeface="Times New Roman"/>
            </a:endParaRPr>
          </a:p>
        </p:txBody>
      </p:sp>
      <p:sp>
        <p:nvSpPr>
          <p:cNvPr id="4" name="AutoShape 7">
            <a:extLst>
              <a:ext uri="{FF2B5EF4-FFF2-40B4-BE49-F238E27FC236}">
                <a16:creationId xmlns:a16="http://schemas.microsoft.com/office/drawing/2014/main" id="{86BFA507-3E72-2FB8-1C98-E35E6BF44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7306" y="874112"/>
            <a:ext cx="2657024" cy="1127194"/>
          </a:xfrm>
          <a:prstGeom prst="wedgeRoundRectCallout">
            <a:avLst>
              <a:gd name="adj1" fmla="val -64961"/>
              <a:gd name="adj2" fmla="val -10189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ввести строку с клавиатуры и связать с переменной 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B386F7C1-8993-FA4B-CD36-5A56C9AABE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339" y="1667668"/>
            <a:ext cx="2589213" cy="523875"/>
          </a:xfrm>
          <a:prstGeom prst="rect">
            <a:avLst/>
          </a:prstGeom>
          <a:solidFill>
            <a:srgbClr val="93E0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b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input</a:t>
            </a:r>
            <a:r>
              <a:rPr lang="en-US" sz="2800" b="1" dirty="0">
                <a:latin typeface="Courier New"/>
                <a:ea typeface="Times New Roman"/>
              </a:rPr>
              <a:t>()</a:t>
            </a:r>
            <a:endParaRPr lang="ru-RU" sz="2800" b="1" dirty="0">
              <a:latin typeface="Courier New"/>
              <a:ea typeface="Times New Roman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EC14F15E-D83B-971D-79FE-AF383327C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339" y="2336005"/>
            <a:ext cx="2589213" cy="522288"/>
          </a:xfrm>
          <a:prstGeom prst="rect">
            <a:avLst/>
          </a:prstGeom>
          <a:solidFill>
            <a:srgbClr val="93E0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defRPr/>
            </a:pP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с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= a + b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03E07FAB-C3A7-8D5A-F6E0-FBDE3F895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339" y="3002755"/>
            <a:ext cx="2589213" cy="522288"/>
          </a:xfrm>
          <a:prstGeom prst="rect">
            <a:avLst/>
          </a:prstGeom>
          <a:solidFill>
            <a:srgbClr val="93E0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print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( </a:t>
            </a:r>
            <a:r>
              <a:rPr lang="en-US" sz="2800" b="1" dirty="0">
                <a:latin typeface="Courier New"/>
                <a:ea typeface="Times New Roman"/>
              </a:rPr>
              <a:t>c </a:t>
            </a:r>
            <a:r>
              <a:rPr lang="ru-RU" sz="2800" b="1" dirty="0">
                <a:latin typeface="Courier New"/>
                <a:ea typeface="Times New Roman"/>
              </a:rPr>
              <a:t>)</a:t>
            </a: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D0F2CD67-3256-6BC2-B990-F6D93FF2E6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6027" y="1109673"/>
            <a:ext cx="2667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C4BA"/>
                </a:solidFill>
              </a:rPr>
              <a:t>Протокол:</a:t>
            </a:r>
            <a:endParaRPr lang="en-US" altLang="ru-RU" sz="2400" b="1" dirty="0">
              <a:solidFill>
                <a:srgbClr val="00C4BA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Courier New" panose="02070309020205020404" pitchFamily="49" charset="0"/>
              </a:rPr>
              <a:t>  </a:t>
            </a:r>
            <a:r>
              <a:rPr lang="ru-RU" altLang="ru-RU" sz="2800" b="1" dirty="0">
                <a:solidFill>
                  <a:srgbClr val="FF0000"/>
                </a:solidFill>
                <a:latin typeface="Courier New" panose="02070309020205020404" pitchFamily="49" charset="0"/>
              </a:rPr>
              <a:t>21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FF0000"/>
                </a:solidFill>
                <a:latin typeface="Courier New" panose="02070309020205020404" pitchFamily="49" charset="0"/>
              </a:rPr>
              <a:t>  33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FF0000"/>
                </a:solidFill>
                <a:latin typeface="Courier New" panose="02070309020205020404" pitchFamily="49" charset="0"/>
              </a:rPr>
              <a:t>  </a:t>
            </a:r>
            <a:r>
              <a:rPr lang="ru-RU" altLang="ru-RU" sz="2800" b="1" dirty="0">
                <a:solidFill>
                  <a:srgbClr val="0000FF"/>
                </a:solidFill>
                <a:latin typeface="Courier New" panose="02070309020205020404" pitchFamily="49" charset="0"/>
              </a:rPr>
              <a:t>2133</a:t>
            </a:r>
            <a:endParaRPr lang="en-US" altLang="ru-RU" sz="2800" b="1" dirty="0">
              <a:solidFill>
                <a:srgbClr val="0000FF"/>
              </a:solidFill>
              <a:latin typeface="Courier New" panose="02070309020205020404" pitchFamily="49" charset="0"/>
            </a:endParaRPr>
          </a:p>
        </p:txBody>
      </p:sp>
      <p:grpSp>
        <p:nvGrpSpPr>
          <p:cNvPr id="12" name="Group 55">
            <a:extLst>
              <a:ext uri="{FF2B5EF4-FFF2-40B4-BE49-F238E27FC236}">
                <a16:creationId xmlns:a16="http://schemas.microsoft.com/office/drawing/2014/main" id="{128909E3-5262-830D-5A4F-DB08F1D0098D}"/>
              </a:ext>
            </a:extLst>
          </p:cNvPr>
          <p:cNvGrpSpPr>
            <a:grpSpLocks/>
          </p:cNvGrpSpPr>
          <p:nvPr/>
        </p:nvGrpSpPr>
        <p:grpSpPr bwMode="auto">
          <a:xfrm>
            <a:off x="7230248" y="3265807"/>
            <a:ext cx="2205038" cy="663576"/>
            <a:chOff x="433" y="3902"/>
            <a:chExt cx="1389" cy="418"/>
          </a:xfrm>
        </p:grpSpPr>
        <p:sp>
          <p:nvSpPr>
            <p:cNvPr id="20" name="Text Box 56">
              <a:extLst>
                <a:ext uri="{FF2B5EF4-FFF2-40B4-BE49-F238E27FC236}">
                  <a16:creationId xmlns:a16="http://schemas.microsoft.com/office/drawing/2014/main" id="{EF5A49BB-E9A6-8D6B-C13B-9C9F757A16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7" y="3969"/>
              <a:ext cx="1095" cy="291"/>
            </a:xfrm>
            <a:prstGeom prst="rect">
              <a:avLst/>
            </a:prstGeom>
            <a:solidFill>
              <a:srgbClr val="93E0DD"/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533400" indent="-358775">
                <a:spcBef>
                  <a:spcPct val="50000"/>
                </a:spcBef>
                <a:defRPr/>
              </a:pPr>
              <a:r>
                <a:rPr lang="ru-RU" sz="2400" dirty="0">
                  <a:latin typeface="Arial" charset="0"/>
                </a:rPr>
                <a:t>Почему?</a:t>
              </a:r>
            </a:p>
          </p:txBody>
        </p:sp>
        <p:sp>
          <p:nvSpPr>
            <p:cNvPr id="21" name="Oval 57">
              <a:extLst>
                <a:ext uri="{FF2B5EF4-FFF2-40B4-BE49-F238E27FC236}">
                  <a16:creationId xmlns:a16="http://schemas.microsoft.com/office/drawing/2014/main" id="{F89F57E8-C806-435D-EEB2-E480A2D28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" y="3902"/>
              <a:ext cx="409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?</a:t>
              </a:r>
              <a:endParaRPr lang="ru-RU" altLang="ru-RU" sz="44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3" name="Group 55">
            <a:extLst>
              <a:ext uri="{FF2B5EF4-FFF2-40B4-BE49-F238E27FC236}">
                <a16:creationId xmlns:a16="http://schemas.microsoft.com/office/drawing/2014/main" id="{5264178C-2357-A517-B02F-3927302FCF1D}"/>
              </a:ext>
            </a:extLst>
          </p:cNvPr>
          <p:cNvGrpSpPr>
            <a:grpSpLocks/>
          </p:cNvGrpSpPr>
          <p:nvPr/>
        </p:nvGrpSpPr>
        <p:grpSpPr bwMode="auto">
          <a:xfrm>
            <a:off x="134622" y="3860407"/>
            <a:ext cx="7561263" cy="663576"/>
            <a:chOff x="433" y="3902"/>
            <a:chExt cx="4763" cy="418"/>
          </a:xfrm>
        </p:grpSpPr>
        <p:sp>
          <p:nvSpPr>
            <p:cNvPr id="18" name="Text Box 56">
              <a:extLst>
                <a:ext uri="{FF2B5EF4-FFF2-40B4-BE49-F238E27FC236}">
                  <a16:creationId xmlns:a16="http://schemas.microsoft.com/office/drawing/2014/main" id="{D110FAAA-33E0-5CA1-6418-3FEB431162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7" y="3969"/>
              <a:ext cx="4469" cy="291"/>
            </a:xfrm>
            <a:prstGeom prst="rect">
              <a:avLst/>
            </a:prstGeom>
            <a:solidFill>
              <a:srgbClr val="93E0DD"/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533400" indent="-358775">
                <a:spcBef>
                  <a:spcPct val="50000"/>
                </a:spcBef>
                <a:defRPr/>
              </a:pPr>
              <a:r>
                <a:rPr lang="ru-RU" sz="2400" dirty="0">
                  <a:latin typeface="Arial" charset="0"/>
                </a:rPr>
                <a:t>Результат функции </a:t>
              </a:r>
              <a:r>
                <a:rPr lang="en-US" sz="2400" b="1" dirty="0">
                  <a:latin typeface="Courier New" pitchFamily="49" charset="0"/>
                  <a:cs typeface="Courier New" pitchFamily="49" charset="0"/>
                </a:rPr>
                <a:t>input</a:t>
              </a:r>
              <a:r>
                <a:rPr lang="en-US" sz="2400" dirty="0">
                  <a:latin typeface="Arial" charset="0"/>
                </a:rPr>
                <a:t> – </a:t>
              </a:r>
              <a:r>
                <a:rPr lang="ru-RU" sz="2400" dirty="0">
                  <a:latin typeface="Arial" charset="0"/>
                </a:rPr>
                <a:t>строка символов!</a:t>
              </a:r>
            </a:p>
          </p:txBody>
        </p:sp>
        <p:sp>
          <p:nvSpPr>
            <p:cNvPr id="19" name="Oval 57">
              <a:extLst>
                <a:ext uri="{FF2B5EF4-FFF2-40B4-BE49-F238E27FC236}">
                  <a16:creationId xmlns:a16="http://schemas.microsoft.com/office/drawing/2014/main" id="{C122BF95-EB5B-1D9C-0344-AEFE983C6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" y="3902"/>
              <a:ext cx="409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4400">
                  <a:solidFill>
                    <a:schemeClr val="bg1"/>
                  </a:solidFill>
                  <a:latin typeface="Arial Black" panose="020B0A04020102020204" pitchFamily="34" charset="0"/>
                </a:rPr>
                <a:t>!</a:t>
              </a:r>
            </a:p>
          </p:txBody>
        </p:sp>
      </p:grpSp>
      <p:sp>
        <p:nvSpPr>
          <p:cNvPr id="14" name="Text Box 7">
            <a:extLst>
              <a:ext uri="{FF2B5EF4-FFF2-40B4-BE49-F238E27FC236}">
                <a16:creationId xmlns:a16="http://schemas.microsoft.com/office/drawing/2014/main" id="{E90B1C98-27A1-575A-D569-AEFE5AF10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5138" y="4659889"/>
            <a:ext cx="4040188" cy="522288"/>
          </a:xfrm>
          <a:prstGeom prst="rect">
            <a:avLst/>
          </a:prstGeom>
          <a:solidFill>
            <a:srgbClr val="93E0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a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Courier New"/>
                <a:ea typeface="Times New Roman"/>
              </a:rPr>
              <a:t>int</a:t>
            </a:r>
            <a:r>
              <a:rPr lang="en-US" sz="2800" b="1" dirty="0">
                <a:latin typeface="Courier New"/>
                <a:ea typeface="Times New Roman"/>
              </a:rPr>
              <a:t>(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 input</a:t>
            </a:r>
            <a:r>
              <a:rPr lang="en-US" sz="2800" b="1" dirty="0">
                <a:latin typeface="Courier New"/>
                <a:ea typeface="Times New Roman"/>
              </a:rPr>
              <a:t>() )</a:t>
            </a:r>
            <a:endParaRPr lang="ru-RU" sz="2800" b="1" dirty="0">
              <a:latin typeface="Courier New"/>
              <a:ea typeface="Times New Roman"/>
            </a:endParaRPr>
          </a:p>
        </p:txBody>
      </p:sp>
      <p:sp>
        <p:nvSpPr>
          <p:cNvPr id="16" name="Text Box 7">
            <a:extLst>
              <a:ext uri="{FF2B5EF4-FFF2-40B4-BE49-F238E27FC236}">
                <a16:creationId xmlns:a16="http://schemas.microsoft.com/office/drawing/2014/main" id="{7BDF8BC6-9FB4-E0AF-8EF3-21775ABC0F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5138" y="5238337"/>
            <a:ext cx="4040188" cy="522288"/>
          </a:xfrm>
          <a:prstGeom prst="rect">
            <a:avLst/>
          </a:prstGeom>
          <a:solidFill>
            <a:srgbClr val="93E0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b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Courier New"/>
                <a:ea typeface="Times New Roman"/>
              </a:rPr>
              <a:t>int</a:t>
            </a:r>
            <a:r>
              <a:rPr lang="en-US" sz="2800" b="1" dirty="0">
                <a:latin typeface="Courier New"/>
                <a:ea typeface="Times New Roman"/>
              </a:rPr>
              <a:t>(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 input</a:t>
            </a:r>
            <a:r>
              <a:rPr lang="en-US" sz="2800" b="1" dirty="0">
                <a:latin typeface="Courier New"/>
                <a:ea typeface="Times New Roman"/>
              </a:rPr>
              <a:t>() )</a:t>
            </a:r>
            <a:endParaRPr lang="ru-RU" sz="2800" b="1" dirty="0">
              <a:latin typeface="Courier New"/>
              <a:ea typeface="Times New Roman"/>
            </a:endParaRPr>
          </a:p>
        </p:txBody>
      </p:sp>
      <p:sp>
        <p:nvSpPr>
          <p:cNvPr id="17" name="AutoShape 7">
            <a:extLst>
              <a:ext uri="{FF2B5EF4-FFF2-40B4-BE49-F238E27FC236}">
                <a16:creationId xmlns:a16="http://schemas.microsoft.com/office/drawing/2014/main" id="{264887F0-0E1F-9480-551A-AE69705EE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84" y="4591453"/>
            <a:ext cx="2640012" cy="804862"/>
          </a:xfrm>
          <a:prstGeom prst="wedgeRoundRectCallout">
            <a:avLst>
              <a:gd name="adj1" fmla="val 75857"/>
              <a:gd name="adj2" fmla="val 24678"/>
              <a:gd name="adj3" fmla="val 16667"/>
            </a:avLst>
          </a:prstGeom>
          <a:solidFill>
            <a:srgbClr val="CDF9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преобразовать в целое число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786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Вывод данных</a:t>
            </a:r>
            <a:endParaRPr lang="ru-RU" sz="3600" dirty="0">
              <a:solidFill>
                <a:srgbClr val="93E0DD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4E23C4-F88D-EFBE-1729-155D58BF0719}"/>
              </a:ext>
            </a:extLst>
          </p:cNvPr>
          <p:cNvSpPr txBox="1"/>
          <p:nvPr/>
        </p:nvSpPr>
        <p:spPr>
          <a:xfrm>
            <a:off x="366115" y="822688"/>
            <a:ext cx="80641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ru-RU" sz="2800" b="1" i="1" dirty="0">
                <a:solidFill>
                  <a:srgbClr val="00C4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 (</a:t>
            </a:r>
            <a:r>
              <a:rPr lang="ru-RU" altLang="ru-RU" sz="2800" b="1" i="1" dirty="0">
                <a:solidFill>
                  <a:srgbClr val="00C4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аргументы</a:t>
            </a:r>
            <a:r>
              <a:rPr lang="en-US" altLang="ru-RU" sz="2800" b="1" i="1" dirty="0">
                <a:solidFill>
                  <a:srgbClr val="00C4B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b="1" i="1" dirty="0"/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7C59EAE5-244F-128D-9504-D35243202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131" y="1490870"/>
            <a:ext cx="4538663" cy="523875"/>
          </a:xfrm>
          <a:prstGeom prst="rect">
            <a:avLst/>
          </a:prstGeom>
          <a:solidFill>
            <a:srgbClr val="EA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15000"/>
              </a:spcBef>
              <a:defRPr/>
            </a:pPr>
            <a:r>
              <a:rPr lang="en-US" sz="2800" b="1" dirty="0">
                <a:latin typeface="Courier New" pitchFamily="49" charset="0"/>
              </a:rPr>
              <a:t>print( "</a:t>
            </a:r>
            <a:r>
              <a:rPr lang="ru-RU" sz="2800" b="1" dirty="0">
                <a:latin typeface="Courier New" pitchFamily="49" charset="0"/>
              </a:rPr>
              <a:t>Привет!</a:t>
            </a:r>
            <a:r>
              <a:rPr lang="en-US" sz="2800" b="1" dirty="0">
                <a:latin typeface="Courier New" pitchFamily="49" charset="0"/>
              </a:rPr>
              <a:t>" )</a:t>
            </a:r>
            <a:endParaRPr lang="ru-RU" sz="2800" b="1" dirty="0">
              <a:latin typeface="Courier New" pitchFamily="49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AF9451B-1365-79CE-2B17-EE4BEC230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7120" y="1683845"/>
            <a:ext cx="2286000" cy="387350"/>
          </a:xfrm>
          <a:prstGeom prst="rect">
            <a:avLst/>
          </a:prstGeom>
          <a:solidFill>
            <a:srgbClr val="D9F5F3"/>
          </a:solidFill>
          <a:ln>
            <a:noFill/>
          </a:ln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Результат: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7F3D7825-03B7-DA29-2F53-4790EA1E89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5751" y="2000068"/>
            <a:ext cx="18318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Привет</a:t>
            </a:r>
            <a:r>
              <a:rPr lang="en-US" sz="2800" b="1" dirty="0">
                <a:latin typeface="Courier New" pitchFamily="49" charset="0"/>
              </a:rPr>
              <a:t>!</a:t>
            </a:r>
            <a:endParaRPr lang="ru-RU" sz="2800" b="1" dirty="0">
              <a:latin typeface="Courier New" pitchFamily="49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AF9451B-1365-79CE-2B17-EE4BEC230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08" y="2986860"/>
            <a:ext cx="5314928" cy="978729"/>
          </a:xfrm>
          <a:prstGeom prst="rect">
            <a:avLst/>
          </a:prstGeom>
          <a:solidFill>
            <a:srgbClr val="EA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400" dirty="0">
                <a:solidFill>
                  <a:srgbClr val="000000"/>
                </a:solidFill>
              </a:rPr>
              <a:t>room = 140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400" dirty="0">
                <a:solidFill>
                  <a:srgbClr val="000000"/>
                </a:solidFill>
              </a:rPr>
              <a:t>print (‘</a:t>
            </a:r>
            <a:r>
              <a:rPr lang="ru-RU" altLang="ru-RU" sz="2400" dirty="0">
                <a:solidFill>
                  <a:srgbClr val="000000"/>
                </a:solidFill>
              </a:rPr>
              <a:t>Я нахожусь в аудитории </a:t>
            </a:r>
            <a:r>
              <a:rPr lang="en-US" altLang="ru-RU" sz="2400" dirty="0">
                <a:solidFill>
                  <a:srgbClr val="000000"/>
                </a:solidFill>
              </a:rPr>
              <a:t>’)</a:t>
            </a:r>
            <a:endParaRPr lang="ru-RU" altLang="ru-RU" sz="2400" dirty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400" dirty="0">
                <a:solidFill>
                  <a:srgbClr val="000000"/>
                </a:solidFill>
              </a:rPr>
              <a:t>print (room)</a:t>
            </a: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AF9451B-1365-79CE-2B17-EE4BEC230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7120" y="2581888"/>
            <a:ext cx="2286000" cy="387350"/>
          </a:xfrm>
          <a:prstGeom prst="rect">
            <a:avLst/>
          </a:prstGeom>
          <a:solidFill>
            <a:srgbClr val="D9F5F3"/>
          </a:solidFill>
          <a:ln>
            <a:noFill/>
          </a:ln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Результат: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D16FAD-DEC4-3ED8-951A-657C1265093A}"/>
              </a:ext>
            </a:extLst>
          </p:cNvPr>
          <p:cNvSpPr txBox="1"/>
          <p:nvPr/>
        </p:nvSpPr>
        <p:spPr>
          <a:xfrm>
            <a:off x="6519374" y="2921907"/>
            <a:ext cx="33517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altLang="ru-RU" sz="2400" dirty="0">
                <a:solidFill>
                  <a:srgbClr val="000000"/>
                </a:solidFill>
              </a:rPr>
              <a:t>Я нахожусь в аудитории</a:t>
            </a:r>
            <a:endParaRPr lang="ru-RU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006B7A-94C6-FADE-D83C-C8F9C0727652}"/>
              </a:ext>
            </a:extLst>
          </p:cNvPr>
          <p:cNvSpPr txBox="1"/>
          <p:nvPr/>
        </p:nvSpPr>
        <p:spPr>
          <a:xfrm>
            <a:off x="6562215" y="3335275"/>
            <a:ext cx="13630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ru-RU" sz="2400" dirty="0">
                <a:solidFill>
                  <a:srgbClr val="000000"/>
                </a:solidFill>
              </a:rPr>
              <a:t>140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7134B409-ADEA-F630-D49B-E29FEE33C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866" y="5025498"/>
            <a:ext cx="5928134" cy="683264"/>
          </a:xfrm>
          <a:prstGeom prst="rect">
            <a:avLst/>
          </a:prstGeom>
          <a:solidFill>
            <a:srgbClr val="EA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400" dirty="0">
                <a:solidFill>
                  <a:srgbClr val="000000"/>
                </a:solidFill>
              </a:rPr>
              <a:t>room = 140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400" dirty="0">
                <a:solidFill>
                  <a:srgbClr val="000000"/>
                </a:solidFill>
              </a:rPr>
              <a:t>print (‘</a:t>
            </a:r>
            <a:r>
              <a:rPr lang="ru-RU" altLang="ru-RU" sz="2400" dirty="0">
                <a:solidFill>
                  <a:srgbClr val="000000"/>
                </a:solidFill>
              </a:rPr>
              <a:t>Я нахожусь в аудитории </a:t>
            </a:r>
            <a:r>
              <a:rPr lang="en-US" altLang="ru-RU" sz="2400" dirty="0">
                <a:solidFill>
                  <a:srgbClr val="000000"/>
                </a:solidFill>
              </a:rPr>
              <a:t>’, room)</a:t>
            </a:r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DEA4A3DA-701C-7BE1-6BB7-D8CF2ED41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9374" y="4694326"/>
            <a:ext cx="2286000" cy="387350"/>
          </a:xfrm>
          <a:prstGeom prst="rect">
            <a:avLst/>
          </a:prstGeom>
          <a:solidFill>
            <a:srgbClr val="D9F5F3"/>
          </a:solidFill>
          <a:ln>
            <a:noFill/>
          </a:ln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Результат: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CC92A7-98E6-F4FF-5FAE-CD8C97A4E66B}"/>
              </a:ext>
            </a:extLst>
          </p:cNvPr>
          <p:cNvSpPr txBox="1"/>
          <p:nvPr/>
        </p:nvSpPr>
        <p:spPr>
          <a:xfrm>
            <a:off x="6087423" y="5210308"/>
            <a:ext cx="39432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altLang="ru-RU" sz="2400" dirty="0">
                <a:solidFill>
                  <a:srgbClr val="000000"/>
                </a:solidFill>
              </a:rPr>
              <a:t>Я нахожусь в аудитории</a:t>
            </a:r>
            <a:r>
              <a:rPr lang="en-US" altLang="ru-RU" sz="2400" dirty="0">
                <a:solidFill>
                  <a:srgbClr val="000000"/>
                </a:solidFill>
              </a:rPr>
              <a:t> 140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544559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Работа с переменными</a:t>
            </a:r>
            <a:r>
              <a:rPr lang="en-US" altLang="ru-RU" sz="3600" dirty="0"/>
              <a:t> </a:t>
            </a:r>
            <a:endParaRPr lang="ru-RU" altLang="ru-RU" sz="36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A4F5FE-77CB-D43A-A414-94E992AF5570}"/>
              </a:ext>
            </a:extLst>
          </p:cNvPr>
          <p:cNvSpPr>
            <a:spLocks noGrp="1"/>
          </p:cNvSpPr>
          <p:nvPr/>
        </p:nvSpPr>
        <p:spPr bwMode="auto">
          <a:xfrm>
            <a:off x="1804987" y="642937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905FE42-D858-0E16-1367-6E3F1D23F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2169"/>
            <a:ext cx="3873500" cy="523875"/>
          </a:xfrm>
          <a:prstGeom prst="rect">
            <a:avLst/>
          </a:prstGeom>
          <a:solidFill>
            <a:srgbClr val="D9F5F3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/>
              <a:t>Изменение значения</a:t>
            </a:r>
            <a:endParaRPr lang="ru-RU" altLang="ru-RU" sz="2400" dirty="0"/>
          </a:p>
        </p:txBody>
      </p:sp>
      <p:sp>
        <p:nvSpPr>
          <p:cNvPr id="4" name="Text Box 7">
            <a:extLst>
              <a:ext uri="{FF2B5EF4-FFF2-40B4-BE49-F238E27FC236}">
                <a16:creationId xmlns:a16="http://schemas.microsoft.com/office/drawing/2014/main" id="{ACF3B572-2FD5-9962-6D00-A9FFE7962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335" y="1353399"/>
            <a:ext cx="2306637" cy="523875"/>
          </a:xfrm>
          <a:prstGeom prst="rect">
            <a:avLst/>
          </a:prstGeom>
          <a:solidFill>
            <a:srgbClr val="EA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sz="2800" b="1" dirty="0" err="1">
                <a:latin typeface="Courier New" pitchFamily="49" charset="0"/>
              </a:rPr>
              <a:t>i</a:t>
            </a:r>
            <a:r>
              <a:rPr lang="en-US" sz="2800" b="1" dirty="0">
                <a:latin typeface="Courier New" pitchFamily="49" charset="0"/>
              </a:rPr>
              <a:t> 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 err="1">
                <a:latin typeface="Courier New" pitchFamily="49" charset="0"/>
              </a:rPr>
              <a:t>i</a:t>
            </a:r>
            <a:r>
              <a:rPr lang="ru-RU" sz="2800" b="1" dirty="0">
                <a:latin typeface="Courier New" pitchFamily="49" charset="0"/>
              </a:rPr>
              <a:t> +</a:t>
            </a:r>
            <a:r>
              <a:rPr lang="en-US" sz="2800" b="1" dirty="0">
                <a:latin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1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6D15AAD-BE45-1288-9D36-043E92E60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073" y="2259012"/>
            <a:ext cx="2624137" cy="3540125"/>
          </a:xfrm>
          <a:prstGeom prst="rect">
            <a:avLst/>
          </a:prstGeom>
          <a:solidFill>
            <a:srgbClr val="EAFFFF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a 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4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b 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7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a 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a +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1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b 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b +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1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a 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a + b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b 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b + a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a = a +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2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b = b + a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D31177E6-0BEE-54D4-0333-9B79A85D4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9711" y="1293754"/>
            <a:ext cx="2390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 dirty="0" err="1">
                <a:latin typeface="Courier New" panose="02070309020205020404" pitchFamily="49" charset="0"/>
              </a:rPr>
              <a:t>i</a:t>
            </a:r>
            <a:r>
              <a:rPr lang="en-US" altLang="ru-RU" sz="2800" b="1" dirty="0"/>
              <a:t> </a:t>
            </a:r>
            <a:r>
              <a:rPr lang="ru-RU" altLang="ru-RU" sz="2800" b="1" dirty="0"/>
              <a:t> </a:t>
            </a:r>
            <a:r>
              <a:rPr lang="en-US" altLang="ru-RU" sz="2800" b="1" dirty="0"/>
              <a:t>←</a:t>
            </a:r>
            <a:r>
              <a:rPr lang="ru-RU" altLang="ru-RU" sz="2800" b="1" dirty="0">
                <a:latin typeface="Courier New" panose="02070309020205020404" pitchFamily="49" charset="0"/>
              </a:rPr>
              <a:t> </a:t>
            </a:r>
            <a:r>
              <a:rPr lang="en-US" altLang="ru-RU" sz="2800" b="1" dirty="0" err="1">
                <a:latin typeface="Courier New" panose="02070309020205020404" pitchFamily="49" charset="0"/>
              </a:rPr>
              <a:t>i</a:t>
            </a:r>
            <a:r>
              <a:rPr lang="ru-RU" altLang="ru-RU" sz="2800" b="1" dirty="0">
                <a:latin typeface="Courier New" panose="02070309020205020404" pitchFamily="49" charset="0"/>
              </a:rPr>
              <a:t> +</a:t>
            </a:r>
            <a:r>
              <a:rPr lang="en-US" altLang="ru-RU" sz="2800" b="1" dirty="0">
                <a:latin typeface="Courier New" panose="02070309020205020404" pitchFamily="49" charset="0"/>
              </a:rPr>
              <a:t> </a:t>
            </a:r>
            <a:r>
              <a:rPr lang="en-US" altLang="ru-RU" sz="2800" b="1" dirty="0">
                <a:solidFill>
                  <a:srgbClr val="00B0F0"/>
                </a:solidFill>
                <a:latin typeface="Courier New" panose="02070309020205020404" pitchFamily="49" charset="0"/>
              </a:rPr>
              <a:t>1</a:t>
            </a:r>
            <a:endParaRPr lang="ru-RU" altLang="ru-RU" sz="2800" b="1" dirty="0">
              <a:solidFill>
                <a:srgbClr val="00B0F0"/>
              </a:solidFill>
              <a:latin typeface="Courier New" panose="02070309020205020404" pitchFamily="49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6AF6B2F-7ECF-07C8-32F2-6B18D0635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1439" y="1741498"/>
            <a:ext cx="45576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400" b="1" dirty="0"/>
              <a:t>Python</a:t>
            </a:r>
            <a:r>
              <a:rPr lang="en-US" altLang="ru-RU" sz="2400" dirty="0"/>
              <a:t>: (</a:t>
            </a:r>
            <a:r>
              <a:rPr lang="ru-RU" altLang="ru-RU" sz="2400" dirty="0"/>
              <a:t>сокращенная запись</a:t>
            </a:r>
            <a:r>
              <a:rPr lang="en-US" altLang="ru-RU" sz="2400" dirty="0"/>
              <a:t>)</a:t>
            </a:r>
            <a:endParaRPr lang="ru-RU" altLang="ru-RU" sz="1800" dirty="0"/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4EE34A48-DB77-792F-EB11-73A2A7539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8549" y="2208807"/>
            <a:ext cx="2976562" cy="3540125"/>
          </a:xfrm>
          <a:prstGeom prst="rect">
            <a:avLst/>
          </a:prstGeom>
          <a:solidFill>
            <a:srgbClr val="EAFFFF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a</a:t>
            </a:r>
            <a:r>
              <a:rPr lang="ru-RU" sz="2800" b="1" dirty="0">
                <a:latin typeface="Courier New" pitchFamily="49" charset="0"/>
              </a:rPr>
              <a:t>, </a:t>
            </a:r>
            <a:r>
              <a:rPr lang="en-US" sz="2800" b="1" dirty="0">
                <a:latin typeface="Courier New" pitchFamily="49" charset="0"/>
              </a:rPr>
              <a:t>b 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4</a:t>
            </a:r>
            <a:r>
              <a:rPr lang="en-US" sz="2800" b="1" dirty="0">
                <a:latin typeface="Courier New" pitchFamily="49" charset="0"/>
              </a:rPr>
              <a:t>,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 7</a:t>
            </a:r>
          </a:p>
          <a:p>
            <a:pPr eaLnBrk="1" hangingPunct="1">
              <a:spcBef>
                <a:spcPts val="0"/>
              </a:spcBef>
              <a:defRPr/>
            </a:pPr>
            <a:endParaRPr lang="en-US" sz="2800" b="1" dirty="0">
              <a:latin typeface="Courier New" pitchFamily="49" charset="0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a </a:t>
            </a:r>
            <a:r>
              <a:rPr lang="ru-RU" sz="2800" b="1" dirty="0">
                <a:latin typeface="Courier New" pitchFamily="49" charset="0"/>
              </a:rPr>
              <a:t>+</a:t>
            </a:r>
            <a:r>
              <a:rPr lang="en-US" sz="2800" b="1" dirty="0">
                <a:latin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1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b </a:t>
            </a:r>
            <a:r>
              <a:rPr lang="ru-RU" sz="2800" b="1" dirty="0">
                <a:latin typeface="Courier New" pitchFamily="49" charset="0"/>
              </a:rPr>
              <a:t>+</a:t>
            </a:r>
            <a:r>
              <a:rPr lang="en-US" sz="2800" b="1" dirty="0">
                <a:latin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1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a </a:t>
            </a:r>
            <a:r>
              <a:rPr lang="ru-RU" sz="2800" b="1" dirty="0">
                <a:latin typeface="Courier New" pitchFamily="49" charset="0"/>
              </a:rPr>
              <a:t>+</a:t>
            </a:r>
            <a:r>
              <a:rPr lang="en-US" sz="2800" b="1" dirty="0">
                <a:latin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b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b </a:t>
            </a:r>
            <a:r>
              <a:rPr lang="ru-RU" sz="2800" b="1" dirty="0">
                <a:latin typeface="Courier New" pitchFamily="49" charset="0"/>
              </a:rPr>
              <a:t>+</a:t>
            </a:r>
            <a:r>
              <a:rPr lang="en-US" sz="2800" b="1" dirty="0">
                <a:latin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a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a </a:t>
            </a:r>
            <a:r>
              <a:rPr lang="ru-RU" sz="2800" b="1" dirty="0">
                <a:latin typeface="Courier New" pitchFamily="49" charset="0"/>
              </a:rPr>
              <a:t>+</a:t>
            </a:r>
            <a:r>
              <a:rPr lang="en-US" sz="2800" b="1" dirty="0">
                <a:latin typeface="Courier New" pitchFamily="49" charset="0"/>
              </a:rPr>
              <a:t>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</a:rPr>
              <a:t>2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b </a:t>
            </a:r>
            <a:r>
              <a:rPr lang="ru-RU" sz="2800" b="1" dirty="0">
                <a:latin typeface="Courier New" pitchFamily="49" charset="0"/>
              </a:rPr>
              <a:t>+</a:t>
            </a:r>
            <a:r>
              <a:rPr lang="en-US" sz="2800" b="1" dirty="0">
                <a:latin typeface="Courier New" pitchFamily="49" charset="0"/>
              </a:rPr>
              <a:t>= a</a:t>
            </a: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8F816-A221-FF14-44B1-D5AFBCD0FCE5}"/>
              </a:ext>
            </a:extLst>
          </p:cNvPr>
          <p:cNvGrpSpPr>
            <a:grpSpLocks/>
          </p:cNvGrpSpPr>
          <p:nvPr/>
        </p:nvGrpSpPr>
        <p:grpSpPr bwMode="auto">
          <a:xfrm>
            <a:off x="2942917" y="1800907"/>
            <a:ext cx="1655764" cy="3946521"/>
            <a:chOff x="3657599" y="1883103"/>
            <a:chExt cx="1656000" cy="3946197"/>
          </a:xfrm>
        </p:grpSpPr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99789A51-7E83-3CAD-6EFD-3D41A4176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9666" y="1883103"/>
              <a:ext cx="39946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800" b="1">
                  <a:solidFill>
                    <a:srgbClr val="000000"/>
                  </a:solidFill>
                  <a:latin typeface="Courier New" panose="02070309020205020404" pitchFamily="49" charset="0"/>
                </a:rPr>
                <a:t>a</a:t>
              </a:r>
              <a:endParaRPr lang="ru-RU" altLang="ru-RU" sz="1800"/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096DD780-6BA6-575D-9CA6-8B28A2D39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5966" y="1883103"/>
              <a:ext cx="39946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800" b="1" dirty="0">
                  <a:solidFill>
                    <a:srgbClr val="000000"/>
                  </a:solidFill>
                  <a:latin typeface="Courier New" panose="02070309020205020404" pitchFamily="49" charset="0"/>
                </a:rPr>
                <a:t>b</a:t>
              </a:r>
              <a:endParaRPr lang="ru-RU" altLang="ru-RU" sz="1800" dirty="0"/>
            </a:p>
          </p:txBody>
        </p:sp>
        <p:grpSp>
          <p:nvGrpSpPr>
            <p:cNvPr id="40" name="Группа 39">
              <a:extLst>
                <a:ext uri="{FF2B5EF4-FFF2-40B4-BE49-F238E27FC236}">
                  <a16:creationId xmlns:a16="http://schemas.microsoft.com/office/drawing/2014/main" id="{556167D2-ECDF-F9F8-96B9-68FECC09AA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7599" y="2057400"/>
              <a:ext cx="1656000" cy="3771900"/>
              <a:chOff x="3657599" y="2095500"/>
              <a:chExt cx="1656000" cy="3771900"/>
            </a:xfrm>
          </p:grpSpPr>
          <p:sp>
            <p:nvSpPr>
              <p:cNvPr id="41" name="Полилиния 10">
                <a:extLst>
                  <a:ext uri="{FF2B5EF4-FFF2-40B4-BE49-F238E27FC236}">
                    <a16:creationId xmlns:a16="http://schemas.microsoft.com/office/drawing/2014/main" id="{30126A2A-2794-D37F-C83E-2AEA9870B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750" y="2095500"/>
                <a:ext cx="0" cy="3771900"/>
              </a:xfrm>
              <a:custGeom>
                <a:avLst/>
                <a:gdLst>
                  <a:gd name="T0" fmla="*/ 0 w 38100"/>
                  <a:gd name="T1" fmla="*/ 0 h 3771900"/>
                  <a:gd name="T2" fmla="*/ 0 w 38100"/>
                  <a:gd name="T3" fmla="*/ 3771900 h 3771900"/>
                  <a:gd name="T4" fmla="*/ 0 60000 65536"/>
                  <a:gd name="T5" fmla="*/ 0 60000 65536"/>
                  <a:gd name="T6" fmla="*/ 0 w 38100"/>
                  <a:gd name="T7" fmla="*/ 0 h 3771900"/>
                  <a:gd name="T8" fmla="*/ 0 w 38100"/>
                  <a:gd name="T9" fmla="*/ 3771900 h 37719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8100" h="3771900">
                    <a:moveTo>
                      <a:pt x="0" y="0"/>
                    </a:moveTo>
                    <a:lnTo>
                      <a:pt x="38100" y="377190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2" name="Полилиния 11">
                <a:extLst>
                  <a:ext uri="{FF2B5EF4-FFF2-40B4-BE49-F238E27FC236}">
                    <a16:creationId xmlns:a16="http://schemas.microsoft.com/office/drawing/2014/main" id="{A3C46B02-C77A-066E-C670-74F9578B6569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657599" y="2371724"/>
                <a:ext cx="1656000" cy="0"/>
              </a:xfrm>
              <a:custGeom>
                <a:avLst/>
                <a:gdLst>
                  <a:gd name="T0" fmla="*/ 0 w 38100"/>
                  <a:gd name="T1" fmla="*/ 0 h 3771900"/>
                  <a:gd name="T2" fmla="*/ 2147483646 w 38100"/>
                  <a:gd name="T3" fmla="*/ 0 h 3771900"/>
                  <a:gd name="T4" fmla="*/ 0 60000 65536"/>
                  <a:gd name="T5" fmla="*/ 0 60000 65536"/>
                  <a:gd name="T6" fmla="*/ 0 w 38100"/>
                  <a:gd name="T7" fmla="*/ 0 h 3771900"/>
                  <a:gd name="T8" fmla="*/ 38100 w 38100"/>
                  <a:gd name="T9" fmla="*/ 0 h 37719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8100" h="3771900">
                    <a:moveTo>
                      <a:pt x="0" y="0"/>
                    </a:moveTo>
                    <a:lnTo>
                      <a:pt x="38100" y="377190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</p:grp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4955837C-6378-2E2B-79E4-8D0DD7EE2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5165" y="2273895"/>
            <a:ext cx="398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 dirty="0">
                <a:solidFill>
                  <a:srgbClr val="000000"/>
                </a:solidFill>
                <a:latin typeface="Courier New" panose="02070309020205020404" pitchFamily="49" charset="0"/>
              </a:rPr>
              <a:t>4</a:t>
            </a:r>
            <a:endParaRPr lang="ru-RU" altLang="ru-RU" sz="1800" dirty="0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6CCD59FF-B322-EAC8-ED28-E05CD98BA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565" y="2702520"/>
            <a:ext cx="398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</a:rPr>
              <a:t>7</a:t>
            </a:r>
            <a:endParaRPr lang="ru-RU" altLang="ru-RU" sz="1800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7706881D-950D-AF35-7891-D8A25AA44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5165" y="3131145"/>
            <a:ext cx="398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  <a:latin typeface="Courier New" panose="02070309020205020404" pitchFamily="49" charset="0"/>
              </a:rPr>
              <a:t>5</a:t>
            </a:r>
            <a:endParaRPr lang="ru-RU" altLang="ru-RU" sz="1800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B0EC75CE-C145-CE28-2A0F-1BCDA451C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565" y="3540720"/>
            <a:ext cx="398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</a:rPr>
              <a:t>8</a:t>
            </a:r>
            <a:endParaRPr lang="ru-RU" altLang="ru-RU" sz="1800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35106330-AC0D-F6B6-4E1E-4041386BF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215" y="3978870"/>
            <a:ext cx="614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  <a:latin typeface="Courier New" panose="02070309020205020404" pitchFamily="49" charset="0"/>
              </a:rPr>
              <a:t>13</a:t>
            </a:r>
            <a:endParaRPr lang="ru-RU" altLang="ru-RU" sz="1800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E8742634-C8B7-036F-DCBD-24DD73214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1615" y="4407495"/>
            <a:ext cx="614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  <a:latin typeface="Courier New" panose="02070309020205020404" pitchFamily="49" charset="0"/>
              </a:rPr>
              <a:t>21</a:t>
            </a:r>
            <a:endParaRPr lang="ru-RU" altLang="ru-RU" sz="1800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B1EF0D96-6C4C-E439-1FDA-D62F34DB7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215" y="4826595"/>
            <a:ext cx="614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</a:rPr>
              <a:t>5</a:t>
            </a:r>
            <a:endParaRPr lang="ru-RU" altLang="ru-RU" sz="1800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1A560B71-BF7D-EE76-6673-9FE0977CC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1615" y="5264745"/>
            <a:ext cx="614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  <a:latin typeface="Courier New" panose="02070309020205020404" pitchFamily="49" charset="0"/>
              </a:rPr>
              <a:t>36</a:t>
            </a:r>
            <a:endParaRPr lang="ru-RU" altLang="ru-RU" sz="1800"/>
          </a:p>
        </p:txBody>
      </p: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DE105A98-AAB3-4DEC-4B31-09F4250A6B66}"/>
              </a:ext>
            </a:extLst>
          </p:cNvPr>
          <p:cNvCxnSpPr>
            <a:cxnSpLocks/>
          </p:cNvCxnSpPr>
          <p:nvPr/>
        </p:nvCxnSpPr>
        <p:spPr>
          <a:xfrm flipV="1">
            <a:off x="222073" y="2663193"/>
            <a:ext cx="7483038" cy="393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DDDDC3DA-2D38-912B-32B8-5A5EEAF216D6}"/>
              </a:ext>
            </a:extLst>
          </p:cNvPr>
          <p:cNvCxnSpPr>
            <a:cxnSpLocks/>
          </p:cNvCxnSpPr>
          <p:nvPr/>
        </p:nvCxnSpPr>
        <p:spPr>
          <a:xfrm flipV="1">
            <a:off x="219673" y="3138330"/>
            <a:ext cx="7494301" cy="642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>
            <a:extLst>
              <a:ext uri="{FF2B5EF4-FFF2-40B4-BE49-F238E27FC236}">
                <a16:creationId xmlns:a16="http://schemas.microsoft.com/office/drawing/2014/main" id="{4C5B7E14-265F-05D7-35B0-E930E005D439}"/>
              </a:ext>
            </a:extLst>
          </p:cNvPr>
          <p:cNvCxnSpPr>
            <a:cxnSpLocks/>
          </p:cNvCxnSpPr>
          <p:nvPr/>
        </p:nvCxnSpPr>
        <p:spPr>
          <a:xfrm flipV="1">
            <a:off x="215241" y="3586804"/>
            <a:ext cx="7494301" cy="642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B2A583AD-02DC-90C5-23D1-D8638DBA15D7}"/>
              </a:ext>
            </a:extLst>
          </p:cNvPr>
          <p:cNvCxnSpPr>
            <a:cxnSpLocks/>
          </p:cNvCxnSpPr>
          <p:nvPr/>
        </p:nvCxnSpPr>
        <p:spPr>
          <a:xfrm flipV="1">
            <a:off x="210810" y="4021832"/>
            <a:ext cx="7494301" cy="642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3E6AEEB1-3508-BDF9-1AD5-114B28D7C8DF}"/>
              </a:ext>
            </a:extLst>
          </p:cNvPr>
          <p:cNvCxnSpPr>
            <a:cxnSpLocks/>
          </p:cNvCxnSpPr>
          <p:nvPr/>
        </p:nvCxnSpPr>
        <p:spPr>
          <a:xfrm flipV="1">
            <a:off x="229867" y="4422111"/>
            <a:ext cx="7494301" cy="642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10600605-AF3B-C2FC-3B79-E8A2EC88662E}"/>
              </a:ext>
            </a:extLst>
          </p:cNvPr>
          <p:cNvCxnSpPr>
            <a:cxnSpLocks/>
          </p:cNvCxnSpPr>
          <p:nvPr/>
        </p:nvCxnSpPr>
        <p:spPr>
          <a:xfrm flipV="1">
            <a:off x="210809" y="4841876"/>
            <a:ext cx="7494301" cy="642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CDB295D4-C25E-3731-F4D7-B5CCF7027E38}"/>
              </a:ext>
            </a:extLst>
          </p:cNvPr>
          <p:cNvCxnSpPr>
            <a:cxnSpLocks/>
          </p:cNvCxnSpPr>
          <p:nvPr/>
        </p:nvCxnSpPr>
        <p:spPr>
          <a:xfrm flipV="1">
            <a:off x="210808" y="5267858"/>
            <a:ext cx="7494301" cy="642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35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Программа сложения двух чисел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5701D4-2046-6E44-BAFD-264D48A56C4D}"/>
              </a:ext>
            </a:extLst>
          </p:cNvPr>
          <p:cNvSpPr>
            <a:spLocks noGrp="1"/>
          </p:cNvSpPr>
          <p:nvPr/>
        </p:nvSpPr>
        <p:spPr bwMode="auto">
          <a:xfrm>
            <a:off x="1908175" y="628650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A8EE145-616C-2099-4135-3967EA01F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2830885"/>
            <a:ext cx="22860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ожидание: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DB0DCCC-7DE7-3E97-D4FF-2A54A207F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3738" y="1622425"/>
            <a:ext cx="22860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реальность: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46AB1DBE-9FC0-F132-51ED-EF074EDDD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332" y="3335275"/>
            <a:ext cx="4019550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Введите два числа: </a:t>
            </a:r>
            <a:endParaRPr lang="en-US" sz="2800" b="1" dirty="0">
              <a:latin typeface="Courier New" pitchFamily="49" charset="0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ru-RU" sz="2800" b="1" dirty="0">
                <a:solidFill>
                  <a:srgbClr val="FF0000"/>
                </a:solidFill>
                <a:latin typeface="Courier New" pitchFamily="49" charset="0"/>
              </a:rPr>
              <a:t>5 </a:t>
            </a:r>
            <a:endParaRPr lang="en-US" sz="2800" b="1" dirty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ru-RU" sz="2800" b="1" dirty="0">
                <a:solidFill>
                  <a:srgbClr val="FF0000"/>
                </a:solidFill>
                <a:latin typeface="Courier New" pitchFamily="49" charset="0"/>
              </a:rPr>
              <a:t>7</a:t>
            </a:r>
            <a:endParaRPr lang="en-US" sz="2800" b="1" dirty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</a:rPr>
              <a:t>5+7=12</a:t>
            </a:r>
            <a:endParaRPr lang="ru-RU" sz="2800" b="1" dirty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9F8C0500-EF5C-9133-3799-F96E159AF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2346" y="2205414"/>
            <a:ext cx="18875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ru-RU" sz="2800" b="1" dirty="0">
                <a:solidFill>
                  <a:srgbClr val="FF0000"/>
                </a:solidFill>
                <a:latin typeface="Courier New" pitchFamily="49" charset="0"/>
              </a:rPr>
              <a:t>5 </a:t>
            </a:r>
            <a:endParaRPr lang="en-US" sz="2800" b="1" dirty="0">
              <a:solidFill>
                <a:srgbClr val="FF0000"/>
              </a:solidFill>
              <a:latin typeface="Courier New" pitchFamily="49" charset="0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ru-RU" sz="2800" b="1" dirty="0">
                <a:solidFill>
                  <a:srgbClr val="FF0000"/>
                </a:solidFill>
                <a:latin typeface="Courier New" pitchFamily="49" charset="0"/>
              </a:rPr>
              <a:t>7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ru-RU" sz="2800" b="1" dirty="0">
                <a:solidFill>
                  <a:srgbClr val="0000FF"/>
                </a:solidFill>
                <a:latin typeface="Courier New" pitchFamily="49" charset="0"/>
              </a:rPr>
              <a:t>12</a:t>
            </a:r>
          </a:p>
        </p:txBody>
      </p:sp>
      <p:grpSp>
        <p:nvGrpSpPr>
          <p:cNvPr id="9" name="Group 55">
            <a:extLst>
              <a:ext uri="{FF2B5EF4-FFF2-40B4-BE49-F238E27FC236}">
                <a16:creationId xmlns:a16="http://schemas.microsoft.com/office/drawing/2014/main" id="{68329DF8-955D-B435-C23C-5F8FD27A09C8}"/>
              </a:ext>
            </a:extLst>
          </p:cNvPr>
          <p:cNvGrpSpPr>
            <a:grpSpLocks/>
          </p:cNvGrpSpPr>
          <p:nvPr/>
        </p:nvGrpSpPr>
        <p:grpSpPr bwMode="auto">
          <a:xfrm>
            <a:off x="3263814" y="5190579"/>
            <a:ext cx="4346575" cy="663576"/>
            <a:chOff x="433" y="3902"/>
            <a:chExt cx="2738" cy="418"/>
          </a:xfrm>
        </p:grpSpPr>
        <p:sp>
          <p:nvSpPr>
            <p:cNvPr id="12" name="Text Box 56">
              <a:extLst>
                <a:ext uri="{FF2B5EF4-FFF2-40B4-BE49-F238E27FC236}">
                  <a16:creationId xmlns:a16="http://schemas.microsoft.com/office/drawing/2014/main" id="{E0CB1AF5-27CB-EA45-44DE-CD02A6C01B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7" y="3969"/>
              <a:ext cx="2444" cy="291"/>
            </a:xfrm>
            <a:prstGeom prst="rect">
              <a:avLst/>
            </a:prstGeom>
            <a:solidFill>
              <a:srgbClr val="EAFFFF"/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ru-RU" sz="2400" dirty="0">
                  <a:latin typeface="Arial" charset="0"/>
                </a:rPr>
                <a:t>  Как улучшить диалог?</a:t>
              </a:r>
            </a:p>
          </p:txBody>
        </p:sp>
        <p:sp>
          <p:nvSpPr>
            <p:cNvPr id="13" name="Oval 57">
              <a:extLst>
                <a:ext uri="{FF2B5EF4-FFF2-40B4-BE49-F238E27FC236}">
                  <a16:creationId xmlns:a16="http://schemas.microsoft.com/office/drawing/2014/main" id="{5B5FC6D4-6290-2E86-7F43-4947B34D1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" y="3902"/>
              <a:ext cx="409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?</a:t>
              </a:r>
              <a:endParaRPr lang="ru-RU" altLang="ru-RU" sz="44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11" name="Text Box 7">
            <a:extLst>
              <a:ext uri="{FF2B5EF4-FFF2-40B4-BE49-F238E27FC236}">
                <a16:creationId xmlns:a16="http://schemas.microsoft.com/office/drawing/2014/main" id="{DA1D8158-D2FF-417F-1736-7959872FF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029" y="908050"/>
            <a:ext cx="4735470" cy="1816100"/>
          </a:xfrm>
          <a:prstGeom prst="rect">
            <a:avLst/>
          </a:prstGeom>
          <a:solidFill>
            <a:srgbClr val="D9F5F3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a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Courier New"/>
                <a:ea typeface="Times New Roman"/>
              </a:rPr>
              <a:t>int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( 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input</a:t>
            </a:r>
            <a:r>
              <a:rPr lang="ru-RU" sz="2800" b="1" dirty="0">
                <a:latin typeface="Courier New"/>
                <a:ea typeface="Times New Roman"/>
              </a:rPr>
              <a:t>() )</a:t>
            </a: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b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Courier New"/>
                <a:ea typeface="Times New Roman"/>
              </a:rPr>
              <a:t>int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( 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input</a:t>
            </a:r>
            <a:r>
              <a:rPr lang="ru-RU" sz="2800" b="1" dirty="0">
                <a:latin typeface="Courier New"/>
                <a:ea typeface="Times New Roman"/>
              </a:rPr>
              <a:t>() )</a:t>
            </a: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c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a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+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b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print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( c )</a:t>
            </a:r>
            <a:endParaRPr lang="ru-RU" sz="2800" b="1" dirty="0">
              <a:latin typeface="Courier New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71169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Вывод данных с текстом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5701D4-2046-6E44-BAFD-264D48A56C4D}"/>
              </a:ext>
            </a:extLst>
          </p:cNvPr>
          <p:cNvSpPr>
            <a:spLocks noGrp="1"/>
          </p:cNvSpPr>
          <p:nvPr/>
        </p:nvSpPr>
        <p:spPr bwMode="auto">
          <a:xfrm>
            <a:off x="1908175" y="628650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6DC7C9C9-2EE6-7D99-B880-D4330FE734F2}"/>
              </a:ext>
            </a:extLst>
          </p:cNvPr>
          <p:cNvSpPr>
            <a:spLocks noGrp="1"/>
          </p:cNvSpPr>
          <p:nvPr/>
        </p:nvSpPr>
        <p:spPr bwMode="auto">
          <a:xfrm>
            <a:off x="1908175" y="395287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16" name="Text Box 7">
            <a:extLst>
              <a:ext uri="{FF2B5EF4-FFF2-40B4-BE49-F238E27FC236}">
                <a16:creationId xmlns:a16="http://schemas.microsoft.com/office/drawing/2014/main" id="{3246C8A7-BC9D-A986-6BDF-5BFDBA709E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0015" y="1448415"/>
            <a:ext cx="1608137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5+7=12</a:t>
            </a:r>
          </a:p>
        </p:txBody>
      </p:sp>
      <p:sp>
        <p:nvSpPr>
          <p:cNvPr id="17" name="AutoShape 7">
            <a:extLst>
              <a:ext uri="{FF2B5EF4-FFF2-40B4-BE49-F238E27FC236}">
                <a16:creationId xmlns:a16="http://schemas.microsoft.com/office/drawing/2014/main" id="{DCFD3688-A6EC-2C31-E6CE-52D44D2FA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5277" y="968990"/>
            <a:ext cx="2047875" cy="509587"/>
          </a:xfrm>
          <a:prstGeom prst="wedgeRoundRectCallout">
            <a:avLst>
              <a:gd name="adj1" fmla="val 70883"/>
              <a:gd name="adj2" fmla="val 92573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значение </a:t>
            </a:r>
            <a:r>
              <a:rPr lang="en-US" sz="2400" i="1" dirty="0">
                <a:solidFill>
                  <a:srgbClr val="000000"/>
                </a:solidFill>
                <a:latin typeface="Arial" charset="0"/>
              </a:rPr>
              <a:t>a</a:t>
            </a:r>
            <a:endParaRPr lang="ru-RU" sz="24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8" name="AutoShape 7">
            <a:extLst>
              <a:ext uri="{FF2B5EF4-FFF2-40B4-BE49-F238E27FC236}">
                <a16:creationId xmlns:a16="http://schemas.microsoft.com/office/drawing/2014/main" id="{0B181F33-F9FA-475D-7FAA-19360D39EB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0277" y="1095990"/>
            <a:ext cx="2047875" cy="509587"/>
          </a:xfrm>
          <a:prstGeom prst="wedgeRoundRectCallout">
            <a:avLst>
              <a:gd name="adj1" fmla="val -83537"/>
              <a:gd name="adj2" fmla="val 62702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значение </a:t>
            </a:r>
            <a:r>
              <a:rPr lang="ru-RU" sz="2400" i="1" dirty="0">
                <a:solidFill>
                  <a:srgbClr val="000000"/>
                </a:solidFill>
                <a:latin typeface="Arial" charset="0"/>
              </a:rPr>
              <a:t>с</a:t>
            </a:r>
            <a:endParaRPr lang="ru-RU" sz="24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9" name="AutoShape 7">
            <a:extLst>
              <a:ext uri="{FF2B5EF4-FFF2-40B4-BE49-F238E27FC236}">
                <a16:creationId xmlns:a16="http://schemas.microsoft.com/office/drawing/2014/main" id="{4294DB33-5562-4436-6E70-F205EBE89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2377" y="816590"/>
            <a:ext cx="2047875" cy="509587"/>
          </a:xfrm>
          <a:prstGeom prst="wedgeRoundRectCallout">
            <a:avLst>
              <a:gd name="adj1" fmla="val -9118"/>
              <a:gd name="adj2" fmla="val 90083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значение </a:t>
            </a:r>
            <a:r>
              <a:rPr lang="en-US" sz="2400" i="1" dirty="0">
                <a:solidFill>
                  <a:srgbClr val="000000"/>
                </a:solidFill>
                <a:latin typeface="Arial" charset="0"/>
              </a:rPr>
              <a:t>b</a:t>
            </a:r>
            <a:endParaRPr lang="ru-RU" sz="2400" b="1" i="1" dirty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3851C2AE-1E51-6635-3F13-C4956A6232D9}"/>
              </a:ext>
            </a:extLst>
          </p:cNvPr>
          <p:cNvGrpSpPr>
            <a:grpSpLocks/>
          </p:cNvGrpSpPr>
          <p:nvPr/>
        </p:nvGrpSpPr>
        <p:grpSpPr bwMode="auto">
          <a:xfrm>
            <a:off x="4702877" y="1846875"/>
            <a:ext cx="1577975" cy="800099"/>
            <a:chOff x="3616343" y="1981201"/>
            <a:chExt cx="1577957" cy="800099"/>
          </a:xfrm>
          <a:solidFill>
            <a:srgbClr val="EAFFFF"/>
          </a:solidFill>
        </p:grpSpPr>
        <p:sp>
          <p:nvSpPr>
            <p:cNvPr id="36" name="Равнобедренный треугольник 35">
              <a:extLst>
                <a:ext uri="{FF2B5EF4-FFF2-40B4-BE49-F238E27FC236}">
                  <a16:creationId xmlns:a16="http://schemas.microsoft.com/office/drawing/2014/main" id="{4C13A695-DCFF-8EA6-BE37-7CAA118A21C9}"/>
                </a:ext>
              </a:extLst>
            </p:cNvPr>
            <p:cNvSpPr/>
            <p:nvPr/>
          </p:nvSpPr>
          <p:spPr bwMode="auto">
            <a:xfrm>
              <a:off x="3981464" y="1981201"/>
              <a:ext cx="161923" cy="304800"/>
            </a:xfrm>
            <a:prstGeom prst="triangle">
              <a:avLst/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endParaRPr lang="ru-RU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Равнобедренный треугольник 36">
              <a:extLst>
                <a:ext uri="{FF2B5EF4-FFF2-40B4-BE49-F238E27FC236}">
                  <a16:creationId xmlns:a16="http://schemas.microsoft.com/office/drawing/2014/main" id="{A58A42F3-0772-AD5F-CCCC-51B7B189181D}"/>
                </a:ext>
              </a:extLst>
            </p:cNvPr>
            <p:cNvSpPr/>
            <p:nvPr/>
          </p:nvSpPr>
          <p:spPr bwMode="auto">
            <a:xfrm>
              <a:off x="4424372" y="1981201"/>
              <a:ext cx="161923" cy="304800"/>
            </a:xfrm>
            <a:prstGeom prst="triangle">
              <a:avLst/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endParaRPr lang="ru-RU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AutoShape 7">
              <a:extLst>
                <a:ext uri="{FF2B5EF4-FFF2-40B4-BE49-F238E27FC236}">
                  <a16:creationId xmlns:a16="http://schemas.microsoft.com/office/drawing/2014/main" id="{2F7A428F-6E3C-88ED-5D76-A383A4F4B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6343" y="2271714"/>
              <a:ext cx="1577957" cy="509586"/>
            </a:xfrm>
            <a:prstGeom prst="wedgeRoundRectCallout">
              <a:avLst>
                <a:gd name="adj1" fmla="val -49251"/>
                <a:gd name="adj2" fmla="val 10429"/>
                <a:gd name="adj3" fmla="val 16667"/>
              </a:avLst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r>
                <a:rPr lang="ru-RU" sz="2400" dirty="0">
                  <a:solidFill>
                    <a:srgbClr val="000000"/>
                  </a:solidFill>
                  <a:latin typeface="Arial" charset="0"/>
                </a:rPr>
                <a:t>текст</a:t>
              </a:r>
              <a:endParaRPr lang="ru-RU" sz="2400" b="1" i="1" dirty="0">
                <a:solidFill>
                  <a:srgbClr val="FF0000"/>
                </a:solidFill>
                <a:latin typeface="Arial" charset="0"/>
              </a:endParaRPr>
            </a:p>
          </p:txBody>
        </p:sp>
      </p:grpSp>
      <p:sp>
        <p:nvSpPr>
          <p:cNvPr id="21" name="Text Box 7">
            <a:extLst>
              <a:ext uri="{FF2B5EF4-FFF2-40B4-BE49-F238E27FC236}">
                <a16:creationId xmlns:a16="http://schemas.microsoft.com/office/drawing/2014/main" id="{0F9292C8-D8BE-B767-1FC1-89A1526EA1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522" y="2694614"/>
            <a:ext cx="5262562" cy="461962"/>
          </a:xfrm>
          <a:prstGeom prst="rect">
            <a:avLst/>
          </a:prstGeom>
          <a:solidFill>
            <a:srgbClr val="93E0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print</a:t>
            </a:r>
            <a:r>
              <a:rPr lang="en-US" sz="2400" b="1" dirty="0">
                <a:latin typeface="Courier New" pitchFamily="49" charset="0"/>
              </a:rPr>
              <a:t>(a, 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</a:rPr>
              <a:t>"+"</a:t>
            </a:r>
            <a:r>
              <a:rPr lang="en-US" sz="2400" b="1" dirty="0">
                <a:latin typeface="Courier New" pitchFamily="49" charset="0"/>
              </a:rPr>
              <a:t>, b, 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</a:rPr>
              <a:t>"="</a:t>
            </a:r>
            <a:r>
              <a:rPr lang="en-US" sz="2400" b="1" dirty="0">
                <a:latin typeface="Courier New" pitchFamily="49" charset="0"/>
              </a:rPr>
              <a:t>,</a:t>
            </a:r>
            <a:r>
              <a:rPr lang="en-US" sz="2400" b="1" dirty="0">
                <a:solidFill>
                  <a:srgbClr val="00B0F0"/>
                </a:solidFill>
                <a:latin typeface="Courier New" pitchFamily="49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c</a:t>
            </a:r>
            <a:r>
              <a:rPr lang="ru-RU" sz="2400" b="1" dirty="0">
                <a:latin typeface="Courier New" pitchFamily="49" charset="0"/>
              </a:rPr>
              <a:t>)</a:t>
            </a:r>
            <a:endParaRPr lang="en-US" sz="2400" b="1" dirty="0">
              <a:latin typeface="Courier New" pitchFamily="49" charset="0"/>
            </a:endParaRPr>
          </a:p>
        </p:txBody>
      </p:sp>
      <p:sp>
        <p:nvSpPr>
          <p:cNvPr id="22" name="Text Box 7">
            <a:extLst>
              <a:ext uri="{FF2B5EF4-FFF2-40B4-BE49-F238E27FC236}">
                <a16:creationId xmlns:a16="http://schemas.microsoft.com/office/drawing/2014/main" id="{5E8B8CAC-8B05-FD5A-168C-1F2A12143E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522" y="4944101"/>
            <a:ext cx="6303962" cy="460375"/>
          </a:xfrm>
          <a:prstGeom prst="rect">
            <a:avLst/>
          </a:prstGeom>
          <a:solidFill>
            <a:srgbClr val="93E0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print</a:t>
            </a:r>
            <a:r>
              <a:rPr lang="en-US" sz="2400" b="1" dirty="0">
                <a:latin typeface="Courier New" pitchFamily="49" charset="0"/>
              </a:rPr>
              <a:t>(a</a:t>
            </a:r>
            <a:r>
              <a:rPr lang="ru-RU" sz="2400" b="1" dirty="0">
                <a:latin typeface="Courier New" pitchFamily="49" charset="0"/>
              </a:rPr>
              <a:t>,</a:t>
            </a:r>
            <a:r>
              <a:rPr lang="ru-RU" sz="2400" b="1" dirty="0">
                <a:latin typeface="+mj-lt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</a:rPr>
              <a:t>"+"</a:t>
            </a:r>
            <a:r>
              <a:rPr lang="ru-RU" sz="2400" b="1" dirty="0">
                <a:latin typeface="Courier New" pitchFamily="49" charset="0"/>
              </a:rPr>
              <a:t>,</a:t>
            </a:r>
            <a:r>
              <a:rPr lang="ru-RU" sz="2400" b="1" dirty="0">
                <a:latin typeface="Arial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b</a:t>
            </a:r>
            <a:r>
              <a:rPr lang="ru-RU" sz="2400" b="1" dirty="0">
                <a:latin typeface="Courier New" pitchFamily="49" charset="0"/>
              </a:rPr>
              <a:t>,</a:t>
            </a:r>
            <a:r>
              <a:rPr lang="ru-RU" sz="2400" b="1" dirty="0">
                <a:latin typeface="Arial" charset="0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</a:rPr>
              <a:t>"="</a:t>
            </a:r>
            <a:r>
              <a:rPr lang="ru-RU" sz="2400" b="1" dirty="0">
                <a:latin typeface="Courier New" pitchFamily="49" charset="0"/>
              </a:rPr>
              <a:t>,</a:t>
            </a:r>
            <a:r>
              <a:rPr lang="ru-RU" sz="2400" b="1" dirty="0">
                <a:latin typeface="Arial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c, sep="" )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FE124944-8FB7-1AA5-5835-2DE021ADE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347" y="3197851"/>
            <a:ext cx="22860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0000"/>
                </a:solidFill>
              </a:rPr>
              <a:t>ожидание: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81D4AD5F-BE14-38EC-458D-4DC9F2343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5336" y="3228948"/>
            <a:ext cx="22860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реальность:</a:t>
            </a:r>
          </a:p>
        </p:txBody>
      </p:sp>
      <p:sp>
        <p:nvSpPr>
          <p:cNvPr id="26" name="Text Box 7">
            <a:extLst>
              <a:ext uri="{FF2B5EF4-FFF2-40B4-BE49-F238E27FC236}">
                <a16:creationId xmlns:a16="http://schemas.microsoft.com/office/drawing/2014/main" id="{61C1800A-CF75-3DDE-0D16-B90DC6D8F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459" y="3578851"/>
            <a:ext cx="1870075" cy="522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5+7=12</a:t>
            </a:r>
            <a:endParaRPr lang="ru-RU" sz="2800" b="1" dirty="0">
              <a:latin typeface="Courier New" pitchFamily="49" charset="0"/>
            </a:endParaRPr>
          </a:p>
        </p:txBody>
      </p:sp>
      <p:sp>
        <p:nvSpPr>
          <p:cNvPr id="27" name="Text Box 7">
            <a:extLst>
              <a:ext uri="{FF2B5EF4-FFF2-40B4-BE49-F238E27FC236}">
                <a16:creationId xmlns:a16="http://schemas.microsoft.com/office/drawing/2014/main" id="{F04CC279-F08D-650E-F721-F2ADCE026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1224" y="3587723"/>
            <a:ext cx="2682875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5 + 7 = 12</a:t>
            </a:r>
          </a:p>
        </p:txBody>
      </p: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1C352C96-9CC3-D8EA-DA80-ED5C47CFCCAE}"/>
              </a:ext>
            </a:extLst>
          </p:cNvPr>
          <p:cNvGrpSpPr>
            <a:grpSpLocks/>
          </p:cNvGrpSpPr>
          <p:nvPr/>
        </p:nvGrpSpPr>
        <p:grpSpPr bwMode="auto">
          <a:xfrm>
            <a:off x="4333154" y="3954435"/>
            <a:ext cx="4646619" cy="752475"/>
            <a:chOff x="3261995" y="4210050"/>
            <a:chExt cx="4647565" cy="753110"/>
          </a:xfrm>
        </p:grpSpPr>
        <p:sp>
          <p:nvSpPr>
            <p:cNvPr id="31" name="Равнобедренный треугольник 30">
              <a:extLst>
                <a:ext uri="{FF2B5EF4-FFF2-40B4-BE49-F238E27FC236}">
                  <a16:creationId xmlns:a16="http://schemas.microsoft.com/office/drawing/2014/main" id="{ADBA2D72-3346-7A35-26C4-FD422DE5F1B2}"/>
                </a:ext>
              </a:extLst>
            </p:cNvPr>
            <p:cNvSpPr/>
            <p:nvPr/>
          </p:nvSpPr>
          <p:spPr bwMode="auto">
            <a:xfrm>
              <a:off x="3416014" y="4210050"/>
              <a:ext cx="177836" cy="257392"/>
            </a:xfrm>
            <a:prstGeom prst="triangle">
              <a:avLst/>
            </a:prstGeom>
            <a:solidFill>
              <a:srgbClr val="EAFFFF"/>
            </a:solidFill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endParaRPr lang="ru-RU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Равнобедренный треугольник 31">
              <a:extLst>
                <a:ext uri="{FF2B5EF4-FFF2-40B4-BE49-F238E27FC236}">
                  <a16:creationId xmlns:a16="http://schemas.microsoft.com/office/drawing/2014/main" id="{E15D1554-8E53-ECAD-9849-52A6D8661420}"/>
                </a:ext>
              </a:extLst>
            </p:cNvPr>
            <p:cNvSpPr/>
            <p:nvPr/>
          </p:nvSpPr>
          <p:spPr bwMode="auto">
            <a:xfrm>
              <a:off x="3889186" y="4210050"/>
              <a:ext cx="177836" cy="257392"/>
            </a:xfrm>
            <a:prstGeom prst="triangle">
              <a:avLst/>
            </a:prstGeom>
            <a:solidFill>
              <a:srgbClr val="EAFFFF"/>
            </a:solidFill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endParaRPr lang="ru-RU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Равнобедренный треугольник 32">
              <a:extLst>
                <a:ext uri="{FF2B5EF4-FFF2-40B4-BE49-F238E27FC236}">
                  <a16:creationId xmlns:a16="http://schemas.microsoft.com/office/drawing/2014/main" id="{BD6CF0D1-027B-C30F-E367-1CB006F6751E}"/>
                </a:ext>
              </a:extLst>
            </p:cNvPr>
            <p:cNvSpPr/>
            <p:nvPr/>
          </p:nvSpPr>
          <p:spPr bwMode="auto">
            <a:xfrm>
              <a:off x="4276615" y="4210050"/>
              <a:ext cx="177836" cy="257392"/>
            </a:xfrm>
            <a:prstGeom prst="triangle">
              <a:avLst/>
            </a:prstGeom>
            <a:solidFill>
              <a:srgbClr val="EAFFFF"/>
            </a:solidFill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endParaRPr lang="ru-RU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Равнобедренный треугольник 33">
              <a:extLst>
                <a:ext uri="{FF2B5EF4-FFF2-40B4-BE49-F238E27FC236}">
                  <a16:creationId xmlns:a16="http://schemas.microsoft.com/office/drawing/2014/main" id="{B5A1228E-22C9-3EB4-2CA0-143DFDAC3B4B}"/>
                </a:ext>
              </a:extLst>
            </p:cNvPr>
            <p:cNvSpPr/>
            <p:nvPr/>
          </p:nvSpPr>
          <p:spPr bwMode="auto">
            <a:xfrm>
              <a:off x="4683098" y="4210050"/>
              <a:ext cx="177836" cy="257392"/>
            </a:xfrm>
            <a:prstGeom prst="triangle">
              <a:avLst/>
            </a:prstGeom>
            <a:solidFill>
              <a:srgbClr val="EAFFFF"/>
            </a:solidFill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endParaRPr lang="ru-RU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AutoShape 7">
              <a:extLst>
                <a:ext uri="{FF2B5EF4-FFF2-40B4-BE49-F238E27FC236}">
                  <a16:creationId xmlns:a16="http://schemas.microsoft.com/office/drawing/2014/main" id="{15A5B18D-5609-7F5C-E73E-364C1EC9F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1995" y="4453143"/>
              <a:ext cx="4647565" cy="510017"/>
            </a:xfrm>
            <a:prstGeom prst="wedgeRoundRectCallout">
              <a:avLst>
                <a:gd name="adj1" fmla="val -46155"/>
                <a:gd name="adj2" fmla="val 2141"/>
                <a:gd name="adj3" fmla="val 16667"/>
              </a:avLst>
            </a:prstGeom>
            <a:solidFill>
              <a:srgbClr val="EAFFFF"/>
            </a:solidFill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r>
                <a:rPr lang="ru-RU" sz="2400" b="1" i="1" dirty="0">
                  <a:solidFill>
                    <a:srgbClr val="000000"/>
                  </a:solidFill>
                  <a:latin typeface="Arial" charset="0"/>
                </a:rPr>
                <a:t>лишние пробелы</a:t>
              </a:r>
              <a:endParaRPr lang="ru-RU" sz="2400" b="1" i="1" dirty="0">
                <a:solidFill>
                  <a:srgbClr val="FF0000"/>
                </a:solidFill>
                <a:latin typeface="Arial" charset="0"/>
              </a:endParaRPr>
            </a:p>
          </p:txBody>
        </p:sp>
      </p:grpSp>
      <p:sp>
        <p:nvSpPr>
          <p:cNvPr id="29" name="AutoShape 7">
            <a:extLst>
              <a:ext uri="{FF2B5EF4-FFF2-40B4-BE49-F238E27FC236}">
                <a16:creationId xmlns:a16="http://schemas.microsoft.com/office/drawing/2014/main" id="{4A59053C-7111-A49E-B3F9-BF6CC8815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7736" y="5579101"/>
            <a:ext cx="1976438" cy="347557"/>
          </a:xfrm>
          <a:prstGeom prst="wedgeRoundRectCallout">
            <a:avLst>
              <a:gd name="adj1" fmla="val 50837"/>
              <a:gd name="adj2" fmla="val -110008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en-US" sz="2400" i="1" dirty="0">
                <a:solidFill>
                  <a:srgbClr val="000000"/>
                </a:solidFill>
                <a:latin typeface="Arial" charset="0"/>
              </a:rPr>
              <a:t>separator</a:t>
            </a:r>
            <a:endParaRPr lang="ru-RU" sz="24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0" name="AutoShape 7">
            <a:extLst>
              <a:ext uri="{FF2B5EF4-FFF2-40B4-BE49-F238E27FC236}">
                <a16:creationId xmlns:a16="http://schemas.microsoft.com/office/drawing/2014/main" id="{3CD1C5DE-7547-BFEB-6A54-9E2DACD64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3597" y="5612439"/>
            <a:ext cx="1976437" cy="314219"/>
          </a:xfrm>
          <a:prstGeom prst="wedgeRoundRectCallout">
            <a:avLst>
              <a:gd name="adj1" fmla="val -49742"/>
              <a:gd name="adj2" fmla="val -118980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пустой</a:t>
            </a:r>
            <a:endParaRPr lang="ru-RU" sz="2400" b="1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0972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Вывод данных с текстом (</a:t>
            </a:r>
            <a:r>
              <a:rPr lang="en-US" altLang="ru-RU" sz="3600" b="1" dirty="0"/>
              <a:t>f-</a:t>
            </a:r>
            <a:r>
              <a:rPr lang="ru-RU" altLang="ru-RU" sz="3600" b="1" dirty="0"/>
              <a:t>строки</a:t>
            </a:r>
            <a:r>
              <a:rPr lang="ru-RU" altLang="ru-RU" sz="3600" dirty="0"/>
              <a:t>)</a:t>
            </a:r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D1F8DFCC-F089-3628-93BF-C34690E64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4738" y="1508427"/>
            <a:ext cx="1608137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5+7=12</a:t>
            </a:r>
          </a:p>
        </p:txBody>
      </p:sp>
      <p:sp>
        <p:nvSpPr>
          <p:cNvPr id="4" name="AutoShape 7">
            <a:extLst>
              <a:ext uri="{FF2B5EF4-FFF2-40B4-BE49-F238E27FC236}">
                <a16:creationId xmlns:a16="http://schemas.microsoft.com/office/drawing/2014/main" id="{1C8A8FB3-E6C2-E584-6847-98A9DD492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29002"/>
            <a:ext cx="2047875" cy="509587"/>
          </a:xfrm>
          <a:prstGeom prst="wedgeRoundRectCallout">
            <a:avLst>
              <a:gd name="adj1" fmla="val 70883"/>
              <a:gd name="adj2" fmla="val 92573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значение </a:t>
            </a:r>
            <a:r>
              <a:rPr lang="en-US" sz="2400" i="1" dirty="0">
                <a:solidFill>
                  <a:srgbClr val="000000"/>
                </a:solidFill>
                <a:latin typeface="Arial" charset="0"/>
              </a:rPr>
              <a:t>a</a:t>
            </a:r>
            <a:endParaRPr lang="ru-RU" sz="24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" name="AutoShape 7">
            <a:extLst>
              <a:ext uri="{FF2B5EF4-FFF2-40B4-BE49-F238E27FC236}">
                <a16:creationId xmlns:a16="http://schemas.microsoft.com/office/drawing/2014/main" id="{BBE81B2E-DA97-3C30-77A1-ABFB71294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000" y="1156002"/>
            <a:ext cx="2047875" cy="509587"/>
          </a:xfrm>
          <a:prstGeom prst="wedgeRoundRectCallout">
            <a:avLst>
              <a:gd name="adj1" fmla="val -83537"/>
              <a:gd name="adj2" fmla="val 62702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значение </a:t>
            </a:r>
            <a:r>
              <a:rPr lang="ru-RU" sz="2400" i="1" dirty="0">
                <a:solidFill>
                  <a:srgbClr val="000000"/>
                </a:solidFill>
                <a:latin typeface="Arial" charset="0"/>
              </a:rPr>
              <a:t>с</a:t>
            </a:r>
            <a:endParaRPr lang="ru-RU" sz="24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" name="AutoShape 7">
            <a:extLst>
              <a:ext uri="{FF2B5EF4-FFF2-40B4-BE49-F238E27FC236}">
                <a16:creationId xmlns:a16="http://schemas.microsoft.com/office/drawing/2014/main" id="{6E448D46-4B47-B203-A1C2-9A95DC3F2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7100" y="876602"/>
            <a:ext cx="2047875" cy="509587"/>
          </a:xfrm>
          <a:prstGeom prst="wedgeRoundRectCallout">
            <a:avLst>
              <a:gd name="adj1" fmla="val -9118"/>
              <a:gd name="adj2" fmla="val 90083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значение </a:t>
            </a:r>
            <a:r>
              <a:rPr lang="en-US" sz="2400" i="1" dirty="0">
                <a:solidFill>
                  <a:srgbClr val="000000"/>
                </a:solidFill>
                <a:latin typeface="Arial" charset="0"/>
              </a:rPr>
              <a:t>b</a:t>
            </a:r>
            <a:endParaRPr lang="ru-RU" sz="2400" b="1" i="1" dirty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D95678B3-4FFC-9E72-E61E-ED4DE7830265}"/>
              </a:ext>
            </a:extLst>
          </p:cNvPr>
          <p:cNvGrpSpPr>
            <a:grpSpLocks/>
          </p:cNvGrpSpPr>
          <p:nvPr/>
        </p:nvGrpSpPr>
        <p:grpSpPr bwMode="auto">
          <a:xfrm>
            <a:off x="2387600" y="1906887"/>
            <a:ext cx="1577975" cy="800099"/>
            <a:chOff x="3616343" y="1981201"/>
            <a:chExt cx="1577957" cy="800099"/>
          </a:xfrm>
          <a:solidFill>
            <a:srgbClr val="EAFFFF"/>
          </a:solidFill>
        </p:grpSpPr>
        <p:sp>
          <p:nvSpPr>
            <p:cNvPr id="19" name="Равнобедренный треугольник 18">
              <a:extLst>
                <a:ext uri="{FF2B5EF4-FFF2-40B4-BE49-F238E27FC236}">
                  <a16:creationId xmlns:a16="http://schemas.microsoft.com/office/drawing/2014/main" id="{4243714A-3D6C-4664-2C34-7F8765F6B67B}"/>
                </a:ext>
              </a:extLst>
            </p:cNvPr>
            <p:cNvSpPr/>
            <p:nvPr/>
          </p:nvSpPr>
          <p:spPr bwMode="auto">
            <a:xfrm>
              <a:off x="3981464" y="1981201"/>
              <a:ext cx="161923" cy="304800"/>
            </a:xfrm>
            <a:prstGeom prst="triangle">
              <a:avLst/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endParaRPr lang="ru-RU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Равнобедренный треугольник 19">
              <a:extLst>
                <a:ext uri="{FF2B5EF4-FFF2-40B4-BE49-F238E27FC236}">
                  <a16:creationId xmlns:a16="http://schemas.microsoft.com/office/drawing/2014/main" id="{DC10EA5B-B831-3C10-77E0-093B46A9123A}"/>
                </a:ext>
              </a:extLst>
            </p:cNvPr>
            <p:cNvSpPr/>
            <p:nvPr/>
          </p:nvSpPr>
          <p:spPr bwMode="auto">
            <a:xfrm>
              <a:off x="4424372" y="1981201"/>
              <a:ext cx="161923" cy="304800"/>
            </a:xfrm>
            <a:prstGeom prst="triangle">
              <a:avLst/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endParaRPr lang="ru-RU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AutoShape 7">
              <a:extLst>
                <a:ext uri="{FF2B5EF4-FFF2-40B4-BE49-F238E27FC236}">
                  <a16:creationId xmlns:a16="http://schemas.microsoft.com/office/drawing/2014/main" id="{3751903D-751F-1702-5CDC-F23595CE8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6343" y="2271714"/>
              <a:ext cx="1577957" cy="509586"/>
            </a:xfrm>
            <a:prstGeom prst="wedgeRoundRectCallout">
              <a:avLst>
                <a:gd name="adj1" fmla="val -49251"/>
                <a:gd name="adj2" fmla="val 10429"/>
                <a:gd name="adj3" fmla="val 16667"/>
              </a:avLst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r>
                <a:rPr lang="ru-RU" sz="2400" dirty="0">
                  <a:solidFill>
                    <a:srgbClr val="000000"/>
                  </a:solidFill>
                  <a:latin typeface="Arial" charset="0"/>
                </a:rPr>
                <a:t>текст</a:t>
              </a:r>
              <a:endParaRPr lang="ru-RU" sz="2400" b="1" i="1" dirty="0">
                <a:solidFill>
                  <a:srgbClr val="FF0000"/>
                </a:solidFill>
                <a:latin typeface="Arial" charset="0"/>
              </a:endParaRPr>
            </a:p>
          </p:txBody>
        </p:sp>
      </p:grpSp>
      <p:sp>
        <p:nvSpPr>
          <p:cNvPr id="11" name="Text Box 7">
            <a:extLst>
              <a:ext uri="{FF2B5EF4-FFF2-40B4-BE49-F238E27FC236}">
                <a16:creationId xmlns:a16="http://schemas.microsoft.com/office/drawing/2014/main" id="{460CF97E-864A-24FA-5122-EFE1B40A3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075" y="4027789"/>
            <a:ext cx="5262563" cy="461963"/>
          </a:xfrm>
          <a:prstGeom prst="rect">
            <a:avLst/>
          </a:prstGeom>
          <a:solidFill>
            <a:srgbClr val="93E0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print</a:t>
            </a:r>
            <a:r>
              <a:rPr lang="en-US" sz="2400" b="1" dirty="0">
                <a:latin typeface="Courier New" pitchFamily="49" charset="0"/>
              </a:rPr>
              <a:t>( f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>
                <a:solidFill>
                  <a:srgbClr val="F08143"/>
                </a:solidFill>
                <a:latin typeface="Courier New" pitchFamily="49" charset="0"/>
              </a:rPr>
              <a:t>"{a}+{b}={c}" </a:t>
            </a:r>
            <a:r>
              <a:rPr lang="ru-RU" sz="2400" b="1" dirty="0">
                <a:latin typeface="Courier New" pitchFamily="49" charset="0"/>
              </a:rPr>
              <a:t>)</a:t>
            </a:r>
            <a:endParaRPr lang="en-US" sz="2400" b="1" dirty="0">
              <a:latin typeface="Courier New" pitchFamily="49" charset="0"/>
            </a:endParaRPr>
          </a:p>
        </p:txBody>
      </p:sp>
      <p:sp>
        <p:nvSpPr>
          <p:cNvPr id="12" name="AutoShape 7">
            <a:extLst>
              <a:ext uri="{FF2B5EF4-FFF2-40B4-BE49-F238E27FC236}">
                <a16:creationId xmlns:a16="http://schemas.microsoft.com/office/drawing/2014/main" id="{983C2203-00D1-4CA2-2602-07E68A587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538" y="4765977"/>
            <a:ext cx="2047875" cy="712787"/>
          </a:xfrm>
          <a:prstGeom prst="wedgeRoundRectCallout">
            <a:avLst>
              <a:gd name="adj1" fmla="val -7584"/>
              <a:gd name="adj2" fmla="val -101938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форматная строка</a:t>
            </a:r>
            <a:endParaRPr lang="ru-RU" sz="2400" b="1" i="1" dirty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77871E96-520C-41F6-432A-0F4E9256CAD9}"/>
              </a:ext>
            </a:extLst>
          </p:cNvPr>
          <p:cNvGrpSpPr>
            <a:grpSpLocks/>
          </p:cNvGrpSpPr>
          <p:nvPr/>
        </p:nvGrpSpPr>
        <p:grpSpPr bwMode="auto">
          <a:xfrm>
            <a:off x="1592263" y="3022899"/>
            <a:ext cx="3613150" cy="1108074"/>
            <a:chOff x="1568450" y="2974095"/>
            <a:chExt cx="3613150" cy="1107367"/>
          </a:xfrm>
          <a:solidFill>
            <a:srgbClr val="EAFFFF"/>
          </a:solidFill>
        </p:grpSpPr>
        <p:sp>
          <p:nvSpPr>
            <p:cNvPr id="14" name="AutoShape 7">
              <a:extLst>
                <a:ext uri="{FF2B5EF4-FFF2-40B4-BE49-F238E27FC236}">
                  <a16:creationId xmlns:a16="http://schemas.microsoft.com/office/drawing/2014/main" id="{B4B6CC53-4537-B0E4-A929-3C74A5DC0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8450" y="2974095"/>
              <a:ext cx="3613150" cy="712332"/>
            </a:xfrm>
            <a:prstGeom prst="wedgeRoundRectCallout">
              <a:avLst>
                <a:gd name="adj1" fmla="val -14879"/>
                <a:gd name="adj2" fmla="val 31002"/>
                <a:gd name="adj3" fmla="val 16667"/>
              </a:avLst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r>
                <a:rPr lang="ru-RU" sz="2400" dirty="0">
                  <a:solidFill>
                    <a:srgbClr val="000000"/>
                  </a:solidFill>
                  <a:latin typeface="Arial" charset="0"/>
                </a:rPr>
                <a:t>имена переменных в фигурных скобках</a:t>
              </a:r>
              <a:endParaRPr lang="ru-RU" sz="2400" b="1" i="1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16" name="Равнобедренный треугольник 15">
              <a:extLst>
                <a:ext uri="{FF2B5EF4-FFF2-40B4-BE49-F238E27FC236}">
                  <a16:creationId xmlns:a16="http://schemas.microsoft.com/office/drawing/2014/main" id="{F48DCBAF-D5A6-FB6E-1501-1A8D9CC3F8C5}"/>
                </a:ext>
              </a:extLst>
            </p:cNvPr>
            <p:cNvSpPr/>
            <p:nvPr/>
          </p:nvSpPr>
          <p:spPr bwMode="auto">
            <a:xfrm flipV="1">
              <a:off x="3433762" y="3686427"/>
              <a:ext cx="182563" cy="395035"/>
            </a:xfrm>
            <a:prstGeom prst="triangle">
              <a:avLst/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endParaRPr lang="ru-RU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Равнобедренный треугольник 16">
              <a:extLst>
                <a:ext uri="{FF2B5EF4-FFF2-40B4-BE49-F238E27FC236}">
                  <a16:creationId xmlns:a16="http://schemas.microsoft.com/office/drawing/2014/main" id="{D971A8C9-D97C-8371-0332-11C3E80213E4}"/>
                </a:ext>
              </a:extLst>
            </p:cNvPr>
            <p:cNvSpPr/>
            <p:nvPr/>
          </p:nvSpPr>
          <p:spPr bwMode="auto">
            <a:xfrm flipV="1">
              <a:off x="4143375" y="3686427"/>
              <a:ext cx="182562" cy="395035"/>
            </a:xfrm>
            <a:prstGeom prst="triangle">
              <a:avLst/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endParaRPr lang="ru-RU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Равнобедренный треугольник 17">
              <a:extLst>
                <a:ext uri="{FF2B5EF4-FFF2-40B4-BE49-F238E27FC236}">
                  <a16:creationId xmlns:a16="http://schemas.microsoft.com/office/drawing/2014/main" id="{52EC4605-D71E-C96B-DE46-28F342F6F4C3}"/>
                </a:ext>
              </a:extLst>
            </p:cNvPr>
            <p:cNvSpPr/>
            <p:nvPr/>
          </p:nvSpPr>
          <p:spPr bwMode="auto">
            <a:xfrm flipV="1">
              <a:off x="2684462" y="3686427"/>
              <a:ext cx="182563" cy="395035"/>
            </a:xfrm>
            <a:prstGeom prst="triangle">
              <a:avLst/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endParaRPr lang="ru-RU" sz="24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2" name="Облачко с текстом: прямоугольное со скругленными углами 21">
            <a:extLst>
              <a:ext uri="{FF2B5EF4-FFF2-40B4-BE49-F238E27FC236}">
                <a16:creationId xmlns:a16="http://schemas.microsoft.com/office/drawing/2014/main" id="{4A50A3FE-B455-61AF-1D8E-603D2DEAE7BD}"/>
              </a:ext>
            </a:extLst>
          </p:cNvPr>
          <p:cNvSpPr/>
          <p:nvPr/>
        </p:nvSpPr>
        <p:spPr>
          <a:xfrm>
            <a:off x="4601441" y="4769356"/>
            <a:ext cx="3043488" cy="712787"/>
          </a:xfrm>
          <a:prstGeom prst="wedgeRoundRectCallout">
            <a:avLst>
              <a:gd name="adj1" fmla="val -61990"/>
              <a:gd name="adj2" fmla="val -103660"/>
              <a:gd name="adj3" fmla="val 16667"/>
            </a:avLst>
          </a:prstGeom>
          <a:solidFill>
            <a:srgbClr val="EA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Arial" charset="0"/>
              </a:rPr>
              <a:t>местозаполнители</a:t>
            </a:r>
          </a:p>
        </p:txBody>
      </p:sp>
      <p:sp>
        <p:nvSpPr>
          <p:cNvPr id="23" name="Text Box 7">
            <a:extLst>
              <a:ext uri="{FF2B5EF4-FFF2-40B4-BE49-F238E27FC236}">
                <a16:creationId xmlns:a16="http://schemas.microsoft.com/office/drawing/2014/main" id="{DF2C3A4D-3497-AB49-4DAC-F6778744A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875" y="1776989"/>
            <a:ext cx="5535726" cy="1938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defRPr/>
            </a:pPr>
            <a:r>
              <a:rPr lang="ru-RU" sz="2400" b="1" dirty="0" err="1">
                <a:latin typeface="Courier New" pitchFamily="49" charset="0"/>
                <a:cs typeface="Times New Roman" pitchFamily="18" charset="0"/>
              </a:rPr>
              <a:t>p</a:t>
            </a:r>
            <a:r>
              <a:rPr lang="en-US" sz="2400" b="1" dirty="0" err="1">
                <a:latin typeface="Courier New" pitchFamily="49" charset="0"/>
                <a:cs typeface="Times New Roman" pitchFamily="18" charset="0"/>
              </a:rPr>
              <a:t>rint</a:t>
            </a:r>
            <a:r>
              <a:rPr lang="ru-RU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>
                <a:latin typeface="Courier New" pitchFamily="49" charset="0"/>
                <a:cs typeface="Times New Roman" pitchFamily="18" charset="0"/>
              </a:rPr>
              <a:t>( "Введите два числа:")</a:t>
            </a:r>
          </a:p>
          <a:p>
            <a:pPr marL="179388" indent="-93663" algn="just" eaLnBrk="1" hangingPunct="1">
              <a:defRPr/>
            </a:pP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a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ru-RU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input</a:t>
            </a:r>
            <a:r>
              <a:rPr lang="ru-RU" sz="2400" b="1" dirty="0">
                <a:latin typeface="Courier New" pitchFamily="49" charset="0"/>
                <a:cs typeface="Times New Roman" pitchFamily="18" charset="0"/>
              </a:rPr>
              <a:t>() )</a:t>
            </a:r>
          </a:p>
          <a:p>
            <a:pPr marL="179388" indent="-93663" algn="just" eaLnBrk="1" hangingPunct="1">
              <a:defRPr/>
            </a:pP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b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ru-RU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input</a:t>
            </a:r>
            <a:r>
              <a:rPr lang="ru-RU" sz="2400" b="1" dirty="0">
                <a:latin typeface="Courier New" pitchFamily="49" charset="0"/>
                <a:cs typeface="Times New Roman" pitchFamily="18" charset="0"/>
              </a:rPr>
              <a:t>() )</a:t>
            </a:r>
          </a:p>
          <a:p>
            <a:pPr marL="179388" indent="-93663" algn="just" eaLnBrk="1" hangingPunct="1">
              <a:defRPr/>
            </a:pP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c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a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b</a:t>
            </a:r>
            <a:endParaRPr lang="ru-RU" sz="24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print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( f</a:t>
            </a:r>
            <a:r>
              <a:rPr lang="en-US" sz="2400" b="1" dirty="0"/>
              <a:t> </a:t>
            </a:r>
            <a:r>
              <a:rPr lang="en-US" sz="2400" b="1" dirty="0">
                <a:latin typeface="Courier New" pitchFamily="49" charset="0"/>
              </a:rPr>
              <a:t>"{a}+{b}={c}" </a:t>
            </a:r>
            <a:r>
              <a:rPr lang="ru-RU" sz="2400" b="1" dirty="0">
                <a:latin typeface="Courier New" pitchFamily="49" charset="0"/>
              </a:rPr>
              <a:t>)</a:t>
            </a:r>
            <a:endParaRPr lang="ru-RU" sz="2400" b="1" dirty="0">
              <a:latin typeface="Courier New" pitchFamily="49" charset="0"/>
              <a:cs typeface="Times New Roman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55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732" y="1127266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Ввод двух чисел в одной строке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4596A-F894-F252-0327-CB7794A509E3}"/>
              </a:ext>
            </a:extLst>
          </p:cNvPr>
          <p:cNvSpPr>
            <a:spLocks noGrp="1"/>
          </p:cNvSpPr>
          <p:nvPr/>
        </p:nvSpPr>
        <p:spPr bwMode="auto">
          <a:xfrm>
            <a:off x="1908175" y="616743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23" name="Text Box 7">
            <a:extLst>
              <a:ext uri="{FF2B5EF4-FFF2-40B4-BE49-F238E27FC236}">
                <a16:creationId xmlns:a16="http://schemas.microsoft.com/office/drawing/2014/main" id="{99D998E6-8259-042C-1145-41BE7C417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242" y="857215"/>
            <a:ext cx="7999413" cy="523875"/>
          </a:xfrm>
          <a:prstGeom prst="rect">
            <a:avLst/>
          </a:prstGeom>
          <a:solidFill>
            <a:srgbClr val="00C4BA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15000"/>
              </a:spcBef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a, b =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map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 ( </a:t>
            </a: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int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input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().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split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() )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46735808-AEC3-232E-A9B0-FD35BE2AF8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5949" y="1670015"/>
            <a:ext cx="1689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0070C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input</a:t>
            </a: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</a:t>
            </a:r>
            <a:endParaRPr lang="ru-RU" altLang="ru-RU" sz="1800"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26" name="AutoShape 7">
            <a:extLst>
              <a:ext uri="{FF2B5EF4-FFF2-40B4-BE49-F238E27FC236}">
                <a16:creationId xmlns:a16="http://schemas.microsoft.com/office/drawing/2014/main" id="{980AC0DA-1878-0AFE-2F49-1F5C15E53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9874" y="1684303"/>
            <a:ext cx="4554537" cy="614362"/>
          </a:xfrm>
          <a:prstGeom prst="wedgeRoundRectCallout">
            <a:avLst>
              <a:gd name="adj1" fmla="val -64961"/>
              <a:gd name="adj2" fmla="val -10189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ввести строку с клавиатуры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226DE3F0-3097-B48E-9A64-18115667B0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836" y="1670015"/>
            <a:ext cx="1314450" cy="5238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21</a:t>
            </a:r>
            <a:r>
              <a:rPr lang="en-US" altLang="ru-RU" sz="28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altLang="ru-RU" sz="28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33</a:t>
            </a:r>
            <a:r>
              <a:rPr lang="en-US" altLang="ru-RU" sz="28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lang="ru-RU" altLang="ru-RU" sz="1800" dirty="0"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605B540B-9ACB-E7D6-5E9A-5915CCBA8E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5949" y="2520915"/>
            <a:ext cx="3621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0070C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input</a:t>
            </a: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().</a:t>
            </a:r>
            <a:r>
              <a:rPr lang="en-US" altLang="ru-RU" sz="2800" b="1">
                <a:solidFill>
                  <a:srgbClr val="0070C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split</a:t>
            </a: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 </a:t>
            </a:r>
            <a:endParaRPr lang="ru-RU" altLang="ru-RU" sz="1800"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3B90DCD8-7899-1BBB-0ED0-71769944F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836" y="2520915"/>
            <a:ext cx="658813" cy="5222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21</a:t>
            </a:r>
            <a:endParaRPr lang="ru-RU" altLang="ru-RU" sz="1800"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DE2D4071-F4A4-9A7E-C717-73838952A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7449" y="2520915"/>
            <a:ext cx="627062" cy="5222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33</a:t>
            </a: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lang="ru-RU" altLang="ru-RU" sz="1800"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31" name="AutoShape 7">
            <a:extLst>
              <a:ext uri="{FF2B5EF4-FFF2-40B4-BE49-F238E27FC236}">
                <a16:creationId xmlns:a16="http://schemas.microsoft.com/office/drawing/2014/main" id="{D60D7AAA-7F14-14CA-9EE2-7D5E14105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5732" y="2983760"/>
            <a:ext cx="3306762" cy="730250"/>
          </a:xfrm>
          <a:prstGeom prst="wedgeRoundRectCallout">
            <a:avLst>
              <a:gd name="adj1" fmla="val -61383"/>
              <a:gd name="adj2" fmla="val -60189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разделить строку на части по пробелам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0BC72BA2-66A2-EFC4-9D14-D5FBA8E3B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5949" y="3832190"/>
            <a:ext cx="6745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ru-RU" sz="2800" b="1">
                <a:solidFill>
                  <a:srgbClr val="0070C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map</a:t>
            </a: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 </a:t>
            </a:r>
            <a:r>
              <a:rPr lang="en-US" altLang="ru-RU" sz="2800" b="1">
                <a:solidFill>
                  <a:srgbClr val="0070C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</a:t>
            </a: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 </a:t>
            </a:r>
            <a:r>
              <a:rPr lang="en-US" altLang="ru-RU" sz="2800" b="1">
                <a:solidFill>
                  <a:srgbClr val="0070C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input</a:t>
            </a: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().</a:t>
            </a:r>
            <a:r>
              <a:rPr lang="en-US" altLang="ru-RU" sz="2800" b="1">
                <a:solidFill>
                  <a:srgbClr val="0070C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split</a:t>
            </a: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() )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EB5D0599-12AC-74AA-C128-5F9884A2D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836" y="3833778"/>
            <a:ext cx="658813" cy="5222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21</a:t>
            </a:r>
            <a:endParaRPr lang="ru-RU" altLang="ru-RU" sz="1800"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66CEE909-A4BA-EA76-C460-09C79B6DF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7449" y="3833778"/>
            <a:ext cx="627062" cy="5222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33</a:t>
            </a:r>
            <a:r>
              <a:rPr lang="en-US" altLang="ru-RU" sz="28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lang="ru-RU" altLang="ru-RU" sz="1800" dirty="0"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DE070ED-1369-2F2A-35EE-C6F8A8B46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024" y="3201953"/>
            <a:ext cx="1317625" cy="396875"/>
          </a:xfrm>
          <a:prstGeom prst="wedgeRoundRectCallout">
            <a:avLst>
              <a:gd name="adj1" fmla="val 18657"/>
              <a:gd name="adj2" fmla="val 104676"/>
              <a:gd name="adj3" fmla="val 16667"/>
            </a:avLst>
          </a:prstGeom>
          <a:solidFill>
            <a:srgbClr val="EAFFFF"/>
          </a:solidFill>
          <a:ln w="28575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целые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AutoShape 7">
            <a:extLst>
              <a:ext uri="{FF2B5EF4-FFF2-40B4-BE49-F238E27FC236}">
                <a16:creationId xmlns:a16="http://schemas.microsoft.com/office/drawing/2014/main" id="{1B4EC0E6-799E-48CF-F6A7-2BCCFC360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5986" y="3265453"/>
            <a:ext cx="1919288" cy="398462"/>
          </a:xfrm>
          <a:prstGeom prst="wedgeRoundRectCallout">
            <a:avLst>
              <a:gd name="adj1" fmla="val -40747"/>
              <a:gd name="adj2" fmla="val 123595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применить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AutoShape 7">
            <a:extLst>
              <a:ext uri="{FF2B5EF4-FFF2-40B4-BE49-F238E27FC236}">
                <a16:creationId xmlns:a16="http://schemas.microsoft.com/office/drawing/2014/main" id="{96D32685-E2DF-44EC-710F-ED8690FC1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7699" y="4395753"/>
            <a:ext cx="1843087" cy="709612"/>
          </a:xfrm>
          <a:prstGeom prst="wedgeRoundRectCallout">
            <a:avLst>
              <a:gd name="adj1" fmla="val 32165"/>
              <a:gd name="adj2" fmla="val -67314"/>
              <a:gd name="adj3" fmla="val 16667"/>
            </a:avLst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эту операцию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38" name="Группа 37">
            <a:extLst>
              <a:ext uri="{FF2B5EF4-FFF2-40B4-BE49-F238E27FC236}">
                <a16:creationId xmlns:a16="http://schemas.microsoft.com/office/drawing/2014/main" id="{C6E99670-A54A-9B64-08E5-CD109B0375D0}"/>
              </a:ext>
            </a:extLst>
          </p:cNvPr>
          <p:cNvGrpSpPr>
            <a:grpSpLocks/>
          </p:cNvGrpSpPr>
          <p:nvPr/>
        </p:nvGrpSpPr>
        <p:grpSpPr bwMode="auto">
          <a:xfrm>
            <a:off x="4066086" y="4310028"/>
            <a:ext cx="3238500" cy="774700"/>
            <a:chOff x="4184726" y="4249270"/>
            <a:chExt cx="3238050" cy="774552"/>
          </a:xfrm>
          <a:solidFill>
            <a:srgbClr val="EAFFFF"/>
          </a:solidFill>
        </p:grpSpPr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id="{85253FE4-1BA6-DB58-54FE-1A79A8F31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534" y="4625435"/>
              <a:ext cx="2704724" cy="398387"/>
            </a:xfrm>
            <a:prstGeom prst="wedgeRoundRectCallout">
              <a:avLst>
                <a:gd name="adj1" fmla="val 5387"/>
                <a:gd name="adj2" fmla="val -108838"/>
                <a:gd name="adj3" fmla="val 16667"/>
              </a:avLst>
            </a:prstGeom>
            <a:grpFill/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80000"/>
                </a:lnSpc>
                <a:defRPr/>
              </a:pPr>
              <a:r>
                <a:rPr lang="ru-RU" sz="2400" dirty="0">
                  <a:solidFill>
                    <a:srgbClr val="000000"/>
                  </a:solidFill>
                  <a:latin typeface="Arial" charset="0"/>
                </a:rPr>
                <a:t>к каждой части</a:t>
              </a:r>
              <a:endPara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6" name="Левая фигурная скобка 45">
              <a:extLst>
                <a:ext uri="{FF2B5EF4-FFF2-40B4-BE49-F238E27FC236}">
                  <a16:creationId xmlns:a16="http://schemas.microsoft.com/office/drawing/2014/main" id="{72296A4C-330A-E3E7-E95E-669154BFD995}"/>
                </a:ext>
              </a:extLst>
            </p:cNvPr>
            <p:cNvSpPr>
              <a:spLocks/>
            </p:cNvSpPr>
            <p:nvPr/>
          </p:nvSpPr>
          <p:spPr bwMode="auto">
            <a:xfrm rot="-5400000">
              <a:off x="5733826" y="2700170"/>
              <a:ext cx="139850" cy="3238050"/>
            </a:xfrm>
            <a:prstGeom prst="leftBrace">
              <a:avLst>
                <a:gd name="adj1" fmla="val 54990"/>
                <a:gd name="adj2" fmla="val 50000"/>
              </a:avLst>
            </a:prstGeom>
            <a:grp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39" name="Text Box 7">
            <a:extLst>
              <a:ext uri="{FF2B5EF4-FFF2-40B4-BE49-F238E27FC236}">
                <a16:creationId xmlns:a16="http://schemas.microsoft.com/office/drawing/2014/main" id="{D2331A9D-7693-E5E9-C0B8-745BD8872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204" y="5488769"/>
            <a:ext cx="7999413" cy="523875"/>
          </a:xfrm>
          <a:prstGeom prst="rect">
            <a:avLst/>
          </a:prstGeom>
          <a:solidFill>
            <a:srgbClr val="00C4BA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15000"/>
              </a:spcBef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a, b =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map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 ( </a:t>
            </a: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int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input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().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split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() )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" name="Полилиния 21">
            <a:extLst>
              <a:ext uri="{FF2B5EF4-FFF2-40B4-BE49-F238E27FC236}">
                <a16:creationId xmlns:a16="http://schemas.microsoft.com/office/drawing/2014/main" id="{36D07E55-3614-581E-CAD6-5F260C991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236" y="4364003"/>
            <a:ext cx="287338" cy="1204912"/>
          </a:xfrm>
          <a:custGeom>
            <a:avLst/>
            <a:gdLst>
              <a:gd name="T0" fmla="*/ 152689 w 286871"/>
              <a:gd name="T1" fmla="*/ 0 h 1204856"/>
              <a:gd name="T2" fmla="*/ 0 w 286871"/>
              <a:gd name="T3" fmla="*/ 1207880 h 1204856"/>
              <a:gd name="T4" fmla="*/ 0 60000 65536"/>
              <a:gd name="T5" fmla="*/ 0 60000 65536"/>
              <a:gd name="T6" fmla="*/ 0 w 286871"/>
              <a:gd name="T7" fmla="*/ 0 h 1204856"/>
              <a:gd name="T8" fmla="*/ 286871 w 286871"/>
              <a:gd name="T9" fmla="*/ 1204856 h 12048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6871" h="1204856">
                <a:moveTo>
                  <a:pt x="139849" y="0"/>
                </a:moveTo>
                <a:cubicBezTo>
                  <a:pt x="286871" y="584499"/>
                  <a:pt x="46616" y="803237"/>
                  <a:pt x="0" y="1204856"/>
                </a:cubicBezTo>
              </a:path>
            </a:pathLst>
          </a:custGeom>
          <a:noFill/>
          <a:ln w="19050" algn="ctr">
            <a:solidFill>
              <a:schemeClr val="tx1"/>
            </a:solidFill>
            <a:round/>
            <a:headEnd type="oval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41" name="Полилиния 22">
            <a:extLst>
              <a:ext uri="{FF2B5EF4-FFF2-40B4-BE49-F238E27FC236}">
                <a16:creationId xmlns:a16="http://schemas.microsoft.com/office/drawing/2014/main" id="{971801A4-9B43-6F22-D4FE-ED4820CBA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9211" y="4364003"/>
            <a:ext cx="287338" cy="1204912"/>
          </a:xfrm>
          <a:custGeom>
            <a:avLst/>
            <a:gdLst>
              <a:gd name="T0" fmla="*/ 152689 w 286871"/>
              <a:gd name="T1" fmla="*/ 0 h 1204856"/>
              <a:gd name="T2" fmla="*/ 0 w 286871"/>
              <a:gd name="T3" fmla="*/ 1207880 h 1204856"/>
              <a:gd name="T4" fmla="*/ 0 60000 65536"/>
              <a:gd name="T5" fmla="*/ 0 60000 65536"/>
              <a:gd name="T6" fmla="*/ 0 w 286871"/>
              <a:gd name="T7" fmla="*/ 0 h 1204856"/>
              <a:gd name="T8" fmla="*/ 286871 w 286871"/>
              <a:gd name="T9" fmla="*/ 1204856 h 12048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6871" h="1204856">
                <a:moveTo>
                  <a:pt x="139849" y="0"/>
                </a:moveTo>
                <a:cubicBezTo>
                  <a:pt x="286871" y="584499"/>
                  <a:pt x="46616" y="803237"/>
                  <a:pt x="0" y="1204856"/>
                </a:cubicBezTo>
              </a:path>
            </a:pathLst>
          </a:custGeom>
          <a:noFill/>
          <a:ln w="19050" algn="ctr">
            <a:solidFill>
              <a:schemeClr val="tx1"/>
            </a:solidFill>
            <a:round/>
            <a:headEnd type="oval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416EA93B-D4B3-3572-72BB-43B7D236FC1B}"/>
              </a:ext>
            </a:extLst>
          </p:cNvPr>
          <p:cNvGrpSpPr>
            <a:grpSpLocks/>
          </p:cNvGrpSpPr>
          <p:nvPr/>
        </p:nvGrpSpPr>
        <p:grpSpPr bwMode="auto">
          <a:xfrm>
            <a:off x="602172" y="2201828"/>
            <a:ext cx="795339" cy="322262"/>
            <a:chOff x="7906871" y="4001845"/>
            <a:chExt cx="742274" cy="623943"/>
          </a:xfrm>
          <a:solidFill>
            <a:srgbClr val="00C4BA"/>
          </a:solidFill>
        </p:grpSpPr>
        <p:sp>
          <p:nvSpPr>
            <p:cNvPr id="43" name="Полилиния 41">
              <a:extLst>
                <a:ext uri="{FF2B5EF4-FFF2-40B4-BE49-F238E27FC236}">
                  <a16:creationId xmlns:a16="http://schemas.microsoft.com/office/drawing/2014/main" id="{99DEC9C5-3A6D-B4BB-46DC-7E2E65AF9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6871" y="4001845"/>
              <a:ext cx="365760" cy="623943"/>
            </a:xfrm>
            <a:custGeom>
              <a:avLst/>
              <a:gdLst>
                <a:gd name="T0" fmla="*/ 365760 w 365760"/>
                <a:gd name="T1" fmla="*/ 0 h 623943"/>
                <a:gd name="T2" fmla="*/ 0 w 365760"/>
                <a:gd name="T3" fmla="*/ 623943 h 623943"/>
                <a:gd name="T4" fmla="*/ 0 60000 65536"/>
                <a:gd name="T5" fmla="*/ 0 60000 65536"/>
                <a:gd name="T6" fmla="*/ 0 w 365760"/>
                <a:gd name="T7" fmla="*/ 0 h 623943"/>
                <a:gd name="T8" fmla="*/ 365760 w 365760"/>
                <a:gd name="T9" fmla="*/ 623943 h 6239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5760" h="623943">
                  <a:moveTo>
                    <a:pt x="365760" y="0"/>
                  </a:moveTo>
                  <a:lnTo>
                    <a:pt x="0" y="623943"/>
                  </a:lnTo>
                </a:path>
              </a:pathLst>
            </a:custGeom>
            <a:grpFill/>
            <a:ln w="19050" algn="ctr">
              <a:solidFill>
                <a:schemeClr val="tx1"/>
              </a:solidFill>
              <a:round/>
              <a:headEnd type="oval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4" name="Полилиния 42">
              <a:extLst>
                <a:ext uri="{FF2B5EF4-FFF2-40B4-BE49-F238E27FC236}">
                  <a16:creationId xmlns:a16="http://schemas.microsoft.com/office/drawing/2014/main" id="{7ED3FB49-CCFC-63B2-11A9-D7F467BC108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283385" y="4001845"/>
              <a:ext cx="365760" cy="623943"/>
            </a:xfrm>
            <a:custGeom>
              <a:avLst/>
              <a:gdLst>
                <a:gd name="T0" fmla="*/ 365760 w 365760"/>
                <a:gd name="T1" fmla="*/ 0 h 623943"/>
                <a:gd name="T2" fmla="*/ 0 w 365760"/>
                <a:gd name="T3" fmla="*/ 623943 h 623943"/>
                <a:gd name="T4" fmla="*/ 0 60000 65536"/>
                <a:gd name="T5" fmla="*/ 0 60000 65536"/>
                <a:gd name="T6" fmla="*/ 0 w 365760"/>
                <a:gd name="T7" fmla="*/ 0 h 623943"/>
                <a:gd name="T8" fmla="*/ 365760 w 365760"/>
                <a:gd name="T9" fmla="*/ 623943 h 6239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65760" h="623943">
                  <a:moveTo>
                    <a:pt x="365760" y="0"/>
                  </a:moveTo>
                  <a:lnTo>
                    <a:pt x="0" y="623943"/>
                  </a:lnTo>
                </a:path>
              </a:pathLst>
            </a:custGeom>
            <a:grpFill/>
            <a:ln w="19050" algn="ctr">
              <a:solidFill>
                <a:schemeClr val="tx1"/>
              </a:solidFill>
              <a:round/>
              <a:headEnd type="oval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414257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Математические операторы</a:t>
            </a:r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C69C2710-143E-9B74-3AAA-8BC545D3A6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392628"/>
              </p:ext>
            </p:extLst>
          </p:nvPr>
        </p:nvGraphicFramePr>
        <p:xfrm>
          <a:off x="259651" y="989943"/>
          <a:ext cx="5418666" cy="35712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13195">
                  <a:extLst>
                    <a:ext uri="{9D8B030D-6E8A-4147-A177-3AD203B41FA5}">
                      <a16:colId xmlns:a16="http://schemas.microsoft.com/office/drawing/2014/main" val="4253625797"/>
                    </a:ext>
                  </a:extLst>
                </a:gridCol>
                <a:gridCol w="3905471">
                  <a:extLst>
                    <a:ext uri="{9D8B030D-6E8A-4147-A177-3AD203B41FA5}">
                      <a16:colId xmlns:a16="http://schemas.microsoft.com/office/drawing/2014/main" val="2250921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СИМВОЛ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4B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ОПЕРАЦИЯ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4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3654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+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Сложение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87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Вычитание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218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Умножение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460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 </a:t>
                      </a:r>
                      <a:r>
                        <a:rPr lang="en-US" sz="2400" dirty="0"/>
                        <a:t>/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Деление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280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//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Целочисленное деление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5775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%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Остаток от деления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922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**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Возведения в степень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8411835"/>
                  </a:ext>
                </a:extLst>
              </a:tr>
            </a:tbl>
          </a:graphicData>
        </a:graphic>
      </p:graphicFrame>
      <p:graphicFrame>
        <p:nvGraphicFramePr>
          <p:cNvPr id="4" name="Таблица 2">
            <a:extLst>
              <a:ext uri="{FF2B5EF4-FFF2-40B4-BE49-F238E27FC236}">
                <a16:creationId xmlns:a16="http://schemas.microsoft.com/office/drawing/2014/main" id="{4DE76A7E-A92F-EE18-0A0D-DE87D4E81B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428319"/>
              </p:ext>
            </p:extLst>
          </p:nvPr>
        </p:nvGraphicFramePr>
        <p:xfrm>
          <a:off x="6528816" y="1596877"/>
          <a:ext cx="3861818" cy="24942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861818">
                  <a:extLst>
                    <a:ext uri="{9D8B030D-6E8A-4147-A177-3AD203B41FA5}">
                      <a16:colId xmlns:a16="http://schemas.microsoft.com/office/drawing/2014/main" val="22509218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Приоритет операций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4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3654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1)  ()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87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2)  **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218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3)  *    </a:t>
                      </a:r>
                      <a:r>
                        <a:rPr lang="en-US" sz="1800" dirty="0"/>
                        <a:t>/</a:t>
                      </a:r>
                      <a:r>
                        <a:rPr lang="ru-RU" sz="1800" dirty="0"/>
                        <a:t>     </a:t>
                      </a:r>
                      <a:r>
                        <a:rPr lang="en-US" sz="1800" dirty="0"/>
                        <a:t>//</a:t>
                      </a:r>
                      <a:r>
                        <a:rPr lang="ru-RU" sz="1800" dirty="0"/>
                        <a:t>      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460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4)  +    -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280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Два оператора с одинаковым приоритетом – слева направо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5775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704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Деление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B10AC01-C09A-8215-B675-FAEB70FE7611}"/>
              </a:ext>
            </a:extLst>
          </p:cNvPr>
          <p:cNvSpPr/>
          <p:nvPr/>
        </p:nvSpPr>
        <p:spPr>
          <a:xfrm>
            <a:off x="6350" y="896196"/>
            <a:ext cx="5180012" cy="461963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Классическое деление:</a:t>
            </a:r>
            <a:endParaRPr lang="ru-RU" sz="1400" b="1" dirty="0">
              <a:solidFill>
                <a:srgbClr val="00C4BA"/>
              </a:solidFill>
              <a:latin typeface="Arial" charset="0"/>
            </a:endParaRPr>
          </a:p>
        </p:txBody>
      </p:sp>
      <p:sp>
        <p:nvSpPr>
          <p:cNvPr id="4" name="Text Box 10">
            <a:extLst>
              <a:ext uri="{FF2B5EF4-FFF2-40B4-BE49-F238E27FC236}">
                <a16:creationId xmlns:a16="http://schemas.microsoft.com/office/drawing/2014/main" id="{12BE7FD1-17F8-DBCB-39D9-CC01330B8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36" y="1373899"/>
            <a:ext cx="5186362" cy="2246312"/>
          </a:xfrm>
          <a:prstGeom prst="rect">
            <a:avLst/>
          </a:prstGeom>
          <a:solidFill>
            <a:srgbClr val="D9F5F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9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; b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6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3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/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4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 </a:t>
            </a:r>
            <a:r>
              <a:rPr lang="en-US" sz="2800" b="1" i="1" dirty="0"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800" b="1" i="1" dirty="0">
                <a:latin typeface="Courier New" pitchFamily="49" charset="0"/>
                <a:ea typeface="Times New Roman"/>
                <a:cs typeface="Courier New" pitchFamily="49" charset="0"/>
              </a:rPr>
              <a:t> = 0</a:t>
            </a:r>
            <a:r>
              <a:rPr lang="en-US" sz="2800" b="1" i="1" dirty="0">
                <a:latin typeface="Courier New" pitchFamily="49" charset="0"/>
                <a:ea typeface="Times New Roman"/>
                <a:cs typeface="Courier New" pitchFamily="49" charset="0"/>
              </a:rPr>
              <a:t>.75</a:t>
            </a:r>
            <a:r>
              <a:rPr lang="ru-RU" sz="2800" b="1" i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/ b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 </a:t>
            </a:r>
            <a:r>
              <a:rPr lang="en-US" sz="2800" b="1" i="1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800" b="1" i="1" dirty="0">
                <a:latin typeface="Courier New" pitchFamily="49" charset="0"/>
                <a:cs typeface="Courier New" pitchFamily="49" charset="0"/>
              </a:rPr>
              <a:t> = 1.5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-3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/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4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</a:t>
            </a:r>
            <a:r>
              <a:rPr lang="en-US" sz="2800" b="1" i="1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800" b="1" i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b="1" i="1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ru-RU" sz="2800" b="1" i="1" dirty="0"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800" b="1" i="1" dirty="0">
                <a:latin typeface="Courier New" pitchFamily="49" charset="0"/>
                <a:cs typeface="Courier New" pitchFamily="49" charset="0"/>
              </a:rPr>
              <a:t>.75</a:t>
            </a:r>
            <a:r>
              <a:rPr lang="ru-RU" sz="2800" b="1" i="1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-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/ b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</a:t>
            </a:r>
            <a:r>
              <a:rPr lang="en-US" sz="2800" b="1" i="1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800" b="1" i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b="1" i="1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ru-RU" sz="2800" b="1" i="1" dirty="0">
                <a:latin typeface="Courier New" pitchFamily="49" charset="0"/>
                <a:cs typeface="Courier New" pitchFamily="49" charset="0"/>
              </a:rPr>
              <a:t>1.5</a:t>
            </a:r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id="{E38F4868-DB23-13E8-2522-6BF5B3E32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4321" y="1347280"/>
            <a:ext cx="4458699" cy="2246312"/>
          </a:xfrm>
          <a:prstGeom prst="rect">
            <a:avLst/>
          </a:prstGeom>
          <a:solidFill>
            <a:srgbClr val="D9F5F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9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; b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6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3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/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/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4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 </a:t>
            </a:r>
            <a:r>
              <a:rPr lang="en-US" sz="2800" b="1" i="1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800" b="1" i="1" dirty="0">
                <a:latin typeface="Courier New" pitchFamily="49" charset="0"/>
                <a:cs typeface="Courier New" pitchFamily="49" charset="0"/>
              </a:rPr>
              <a:t> = 0 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// b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 </a:t>
            </a:r>
            <a:r>
              <a:rPr lang="en-US" sz="2800" b="1" i="1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800" b="1" i="1" dirty="0">
                <a:latin typeface="Courier New" pitchFamily="49" charset="0"/>
                <a:cs typeface="Courier New" pitchFamily="49" charset="0"/>
              </a:rPr>
              <a:t> = 1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-3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/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/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4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</a:t>
            </a:r>
            <a:r>
              <a:rPr lang="en-US" sz="2800" b="1" i="1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800" b="1" i="1" dirty="0">
                <a:latin typeface="Courier New" pitchFamily="49" charset="0"/>
                <a:cs typeface="Courier New" pitchFamily="49" charset="0"/>
              </a:rPr>
              <a:t> = -1 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-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// b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</a:t>
            </a:r>
            <a:r>
              <a:rPr lang="en-US" sz="2800" b="1" i="1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800" b="1" i="1" dirty="0">
                <a:latin typeface="Courier New" pitchFamily="49" charset="0"/>
                <a:cs typeface="Courier New" pitchFamily="49" charset="0"/>
              </a:rPr>
              <a:t> = -2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2FFE6BC-E284-C4D8-EF12-61EFE03D31D3}"/>
              </a:ext>
            </a:extLst>
          </p:cNvPr>
          <p:cNvSpPr/>
          <p:nvPr/>
        </p:nvSpPr>
        <p:spPr>
          <a:xfrm>
            <a:off x="5186362" y="830030"/>
            <a:ext cx="8353425" cy="461963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Целочисленное деление</a:t>
            </a:r>
            <a:r>
              <a:rPr lang="en-US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 </a:t>
            </a:r>
            <a:r>
              <a:rPr lang="en-US" sz="23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(</a:t>
            </a:r>
            <a:r>
              <a:rPr lang="ru-RU" sz="2300" b="1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округление «вниз»!</a:t>
            </a:r>
            <a:r>
              <a:rPr lang="en-US" sz="23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)</a:t>
            </a:r>
            <a:r>
              <a:rPr lang="ru-RU" sz="23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:</a:t>
            </a:r>
            <a:endParaRPr lang="ru-RU" sz="2300" dirty="0">
              <a:latin typeface="Arial" charset="0"/>
            </a:endParaRP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33F8592B-A1E3-CEAB-1D42-C69E9A119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35" y="3781317"/>
            <a:ext cx="3670351" cy="1463478"/>
          </a:xfrm>
          <a:prstGeom prst="rect">
            <a:avLst/>
          </a:prstGeom>
          <a:solidFill>
            <a:srgbClr val="D9F5F3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n = </a:t>
            </a:r>
            <a:r>
              <a:rPr lang="en-US" sz="2700" b="1" dirty="0">
                <a:solidFill>
                  <a:srgbClr val="00B0F0"/>
                </a:solidFill>
                <a:latin typeface="Courier New" pitchFamily="49" charset="0"/>
              </a:rPr>
              <a:t>123</a:t>
            </a:r>
            <a:endParaRPr lang="ru-RU" sz="2700" b="1" dirty="0">
              <a:solidFill>
                <a:srgbClr val="00B0F0"/>
              </a:solidFill>
              <a:latin typeface="Courier New" pitchFamily="49" charset="0"/>
            </a:endParaRPr>
          </a:p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d = n </a:t>
            </a:r>
            <a:r>
              <a:rPr lang="en-US" sz="2700" b="1" dirty="0">
                <a:solidFill>
                  <a:srgbClr val="0000FF"/>
                </a:solidFill>
                <a:latin typeface="Courier New" pitchFamily="49" charset="0"/>
              </a:rPr>
              <a:t>// </a:t>
            </a:r>
            <a:r>
              <a:rPr lang="en-US" sz="2700" b="1" dirty="0">
                <a:solidFill>
                  <a:srgbClr val="0095FF"/>
                </a:solidFill>
                <a:latin typeface="Courier New" pitchFamily="49" charset="0"/>
              </a:rPr>
              <a:t>10</a:t>
            </a:r>
            <a:r>
              <a:rPr lang="en-US" sz="2700" b="1" dirty="0">
                <a:latin typeface="Courier New" pitchFamily="49" charset="0"/>
              </a:rPr>
              <a:t> </a:t>
            </a:r>
            <a:r>
              <a:rPr lang="en-US" sz="2700" b="1" dirty="0">
                <a:solidFill>
                  <a:srgbClr val="008000"/>
                </a:solidFill>
                <a:latin typeface="Courier New" pitchFamily="49" charset="0"/>
              </a:rPr>
              <a:t># 1</a:t>
            </a:r>
            <a:r>
              <a:rPr lang="ru-RU" sz="2700" b="1" dirty="0">
                <a:solidFill>
                  <a:srgbClr val="008000"/>
                </a:solidFill>
                <a:latin typeface="Courier New" pitchFamily="49" charset="0"/>
              </a:rPr>
              <a:t>2</a:t>
            </a:r>
            <a:r>
              <a:rPr lang="en-US" sz="2700" b="1" dirty="0">
                <a:solidFill>
                  <a:srgbClr val="0000FF"/>
                </a:solidFill>
                <a:latin typeface="Courier New" pitchFamily="49" charset="0"/>
              </a:rPr>
              <a:t> </a:t>
            </a:r>
          </a:p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k = n </a:t>
            </a:r>
            <a:r>
              <a:rPr lang="en-US" sz="2700" b="1" dirty="0">
                <a:solidFill>
                  <a:srgbClr val="0000FF"/>
                </a:solidFill>
                <a:latin typeface="Courier New" pitchFamily="49" charset="0"/>
              </a:rPr>
              <a:t>% </a:t>
            </a:r>
            <a:r>
              <a:rPr lang="en-US" sz="2700" b="1" dirty="0">
                <a:solidFill>
                  <a:srgbClr val="0095FF"/>
                </a:solidFill>
                <a:latin typeface="Courier New" pitchFamily="49" charset="0"/>
              </a:rPr>
              <a:t>10 </a:t>
            </a:r>
            <a:r>
              <a:rPr lang="en-US" sz="2700" b="1" dirty="0">
                <a:latin typeface="Courier New" pitchFamily="49" charset="0"/>
              </a:rPr>
              <a:t> </a:t>
            </a:r>
            <a:r>
              <a:rPr lang="en-US" sz="2700" b="1" dirty="0">
                <a:solidFill>
                  <a:srgbClr val="008000"/>
                </a:solidFill>
                <a:latin typeface="Courier New" pitchFamily="49" charset="0"/>
              </a:rPr>
              <a:t># 3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A119E94-D1B9-A403-E7A3-09446970516A}"/>
              </a:ext>
            </a:extLst>
          </p:cNvPr>
          <p:cNvSpPr/>
          <p:nvPr/>
        </p:nvSpPr>
        <p:spPr>
          <a:xfrm>
            <a:off x="3787486" y="4417066"/>
            <a:ext cx="6360097" cy="83026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61950" indent="-361950" eaLnBrk="1" hangingPunct="1">
              <a:defRPr/>
            </a:pPr>
            <a:r>
              <a:rPr lang="ru-RU" sz="2400" dirty="0">
                <a:latin typeface="Arial" charset="0"/>
              </a:rPr>
              <a:t>При делении на 10 нацело отбрасывается последняя цифра числа.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91A3A12-C93C-9AAF-1CDA-8715B5F67ED8}"/>
              </a:ext>
            </a:extLst>
          </p:cNvPr>
          <p:cNvSpPr/>
          <p:nvPr/>
        </p:nvSpPr>
        <p:spPr>
          <a:xfrm>
            <a:off x="989805" y="5391275"/>
            <a:ext cx="8393113" cy="461963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61950" indent="-361950" eaLnBrk="1" hangingPunct="1">
              <a:defRPr/>
            </a:pPr>
            <a:r>
              <a:rPr lang="ru-RU" sz="2400" dirty="0">
                <a:latin typeface="Arial" charset="0"/>
              </a:rPr>
              <a:t>Остаток от деления на 10 – это последняя цифра числа.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951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2264229"/>
            <a:ext cx="4601608" cy="4228915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311171"/>
            <a:ext cx="9225734" cy="60648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82D144D-1487-4539-B2EB-1F37DBC600CF}"/>
              </a:ext>
            </a:extLst>
          </p:cNvPr>
          <p:cNvSpPr txBox="1"/>
          <p:nvPr/>
        </p:nvSpPr>
        <p:spPr>
          <a:xfrm>
            <a:off x="794435" y="2812857"/>
            <a:ext cx="44065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владеет</a:t>
            </a:r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понятием алгоритм, модель и </a:t>
            </a:r>
            <a:r>
              <a:rPr lang="ru-RU" sz="24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умеет использовать</a:t>
            </a:r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данные понятия для решения учебных и практических задач.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B0F4D18-BAF2-42FB-A45E-80DCD7E15494}"/>
              </a:ext>
            </a:extLst>
          </p:cNvPr>
          <p:cNvSpPr txBox="1"/>
          <p:nvPr/>
        </p:nvSpPr>
        <p:spPr>
          <a:xfrm>
            <a:off x="5609305" y="264628"/>
            <a:ext cx="4332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Понятие</a:t>
            </a: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алгоритма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BB65B45-3312-E98E-D9C8-4D435C13A6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902" y="2264229"/>
            <a:ext cx="4601608" cy="422891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33CA6D4-0D92-43A0-5E0F-22354F33AD08}"/>
              </a:ext>
            </a:extLst>
          </p:cNvPr>
          <p:cNvSpPr txBox="1"/>
          <p:nvPr/>
        </p:nvSpPr>
        <p:spPr>
          <a:xfrm>
            <a:off x="5562853" y="2812857"/>
            <a:ext cx="43677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свободно владеет </a:t>
            </a:r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понятием алгоритм, модель, моделирование и их использование для решения учебных и практических задач.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B7681AD-0723-B266-C37F-F6FB7A38DA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6084" y="1475562"/>
            <a:ext cx="4600130" cy="544826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2D6B395E-27D4-EE31-0CB9-8D590863B8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47380" y="1475562"/>
            <a:ext cx="4600130" cy="54482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B631503-7F8A-F213-BA43-6045BA0250D8}"/>
              </a:ext>
            </a:extLst>
          </p:cNvPr>
          <p:cNvSpPr txBox="1"/>
          <p:nvPr/>
        </p:nvSpPr>
        <p:spPr>
          <a:xfrm>
            <a:off x="898366" y="1511780"/>
            <a:ext cx="410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На базовом уровне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F4EE5A-0C08-B9F2-B80D-5705B62B74D1}"/>
              </a:ext>
            </a:extLst>
          </p:cNvPr>
          <p:cNvSpPr txBox="1"/>
          <p:nvPr/>
        </p:nvSpPr>
        <p:spPr>
          <a:xfrm>
            <a:off x="5467193" y="1402307"/>
            <a:ext cx="4603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На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углубленном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уровне</a:t>
            </a:r>
          </a:p>
        </p:txBody>
      </p:sp>
    </p:spTree>
    <p:extLst>
      <p:ext uri="{BB962C8B-B14F-4D97-AF65-F5344CB8AC3E}">
        <p14:creationId xmlns:p14="http://schemas.microsoft.com/office/powerpoint/2010/main" val="36381381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Ветвление. Инструкция </a:t>
            </a:r>
            <a:r>
              <a:rPr lang="en-US" altLang="ru-RU" sz="3600" b="1" i="1" dirty="0"/>
              <a:t>if</a:t>
            </a:r>
            <a:endParaRPr lang="ru-RU" altLang="ru-RU" sz="3600" b="1" i="1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C290DCD-C2E8-3334-894A-E9EBF5F48010}"/>
              </a:ext>
            </a:extLst>
          </p:cNvPr>
          <p:cNvSpPr/>
          <p:nvPr/>
        </p:nvSpPr>
        <p:spPr>
          <a:xfrm>
            <a:off x="0" y="4127386"/>
            <a:ext cx="5278882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Неполная (сокращенная) форма: </a:t>
            </a:r>
          </a:p>
          <a:p>
            <a:pPr eaLnBrk="1" hangingPunct="1">
              <a:defRPr/>
            </a:pPr>
            <a:r>
              <a:rPr lang="en-US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if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 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условие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&gt;:</a:t>
            </a:r>
          </a:p>
          <a:p>
            <a:pPr eaLnBrk="1" hangingPunct="1">
              <a:defRPr/>
            </a:pPr>
            <a:r>
              <a:rPr lang="en-US" sz="2400" b="1" kern="0" dirty="0">
                <a:latin typeface="Arial"/>
                <a:ea typeface="+mj-ea"/>
                <a:cs typeface="+mj-cs"/>
              </a:rPr>
              <a:t>    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инструкция 1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</a:t>
            </a:r>
            <a:endParaRPr lang="ru-RU" sz="2400" b="1" kern="0" dirty="0">
              <a:latin typeface="Arial"/>
              <a:ea typeface="+mj-ea"/>
              <a:cs typeface="+mj-cs"/>
            </a:endParaRPr>
          </a:p>
          <a:p>
            <a:pPr eaLnBrk="1" hangingPunct="1">
              <a:defRPr/>
            </a:pPr>
            <a:r>
              <a:rPr lang="en-US" sz="2400" b="1" kern="0" dirty="0">
                <a:latin typeface="Arial"/>
                <a:ea typeface="+mj-ea"/>
                <a:cs typeface="+mj-cs"/>
              </a:rPr>
              <a:t>    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…</a:t>
            </a:r>
          </a:p>
          <a:p>
            <a:pPr eaLnBrk="1" hangingPunct="1">
              <a:defRPr/>
            </a:pPr>
            <a:r>
              <a:rPr lang="ru-RU" sz="2400" b="1" kern="0" dirty="0">
                <a:latin typeface="Arial"/>
                <a:ea typeface="+mj-ea"/>
                <a:cs typeface="+mj-cs"/>
              </a:rPr>
              <a:t>   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инструкция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n&gt; </a:t>
            </a:r>
            <a:r>
              <a:rPr lang="ru-RU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 </a:t>
            </a:r>
            <a:endParaRPr lang="ru-RU" sz="1400" b="1" dirty="0">
              <a:solidFill>
                <a:srgbClr val="00C4BA"/>
              </a:solidFill>
              <a:latin typeface="Arial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9D00E24-6C90-73C2-3A34-A49E141085FA}"/>
              </a:ext>
            </a:extLst>
          </p:cNvPr>
          <p:cNvSpPr/>
          <p:nvPr/>
        </p:nvSpPr>
        <p:spPr>
          <a:xfrm>
            <a:off x="0" y="661313"/>
            <a:ext cx="5278882" cy="34163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Полная форма: </a:t>
            </a:r>
          </a:p>
          <a:p>
            <a:pPr eaLnBrk="1" hangingPunct="1">
              <a:defRPr/>
            </a:pPr>
            <a:r>
              <a:rPr lang="en-US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if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 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условие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&gt;:</a:t>
            </a:r>
          </a:p>
          <a:p>
            <a:pPr eaLnBrk="1" hangingPunct="1">
              <a:defRPr/>
            </a:pPr>
            <a:r>
              <a:rPr lang="en-US" sz="2400" b="1" kern="0" dirty="0">
                <a:latin typeface="Arial"/>
                <a:ea typeface="+mj-ea"/>
                <a:cs typeface="+mj-cs"/>
              </a:rPr>
              <a:t>    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инструкция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</a:t>
            </a:r>
            <a:endParaRPr lang="ru-RU" sz="2400" b="1" kern="0" dirty="0">
              <a:latin typeface="Arial"/>
              <a:ea typeface="+mj-ea"/>
              <a:cs typeface="+mj-cs"/>
            </a:endParaRPr>
          </a:p>
          <a:p>
            <a:pPr eaLnBrk="1" hangingPunct="1">
              <a:defRPr/>
            </a:pPr>
            <a:r>
              <a:rPr lang="ru-RU" sz="2400" b="1" kern="0" dirty="0">
                <a:latin typeface="Arial"/>
                <a:ea typeface="+mj-ea"/>
                <a:cs typeface="+mj-cs"/>
              </a:rPr>
              <a:t>   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инструкция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</a:t>
            </a:r>
            <a:endParaRPr lang="ru-RU" sz="2400" b="1" kern="0" dirty="0">
              <a:latin typeface="Arial"/>
              <a:ea typeface="+mj-ea"/>
              <a:cs typeface="+mj-cs"/>
            </a:endParaRPr>
          </a:p>
          <a:p>
            <a:pPr eaLnBrk="1" hangingPunct="1">
              <a:defRPr/>
            </a:pPr>
            <a:r>
              <a:rPr lang="ru-RU" sz="2400" b="1" kern="0" dirty="0">
                <a:latin typeface="Arial"/>
                <a:ea typeface="+mj-ea"/>
                <a:cs typeface="+mj-cs"/>
              </a:rPr>
              <a:t>    …</a:t>
            </a:r>
          </a:p>
          <a:p>
            <a:pPr eaLnBrk="1" hangingPunct="1">
              <a:defRPr/>
            </a:pPr>
            <a:r>
              <a:rPr lang="en-US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else:</a:t>
            </a:r>
            <a:endParaRPr lang="ru-RU" sz="2400" b="1" kern="0" dirty="0">
              <a:solidFill>
                <a:srgbClr val="00C4BA"/>
              </a:solidFill>
              <a:latin typeface="Arial"/>
              <a:ea typeface="+mj-ea"/>
              <a:cs typeface="+mj-cs"/>
            </a:endParaRPr>
          </a:p>
          <a:p>
            <a:pPr eaLnBrk="1" hangingPunct="1">
              <a:defRPr/>
            </a:pPr>
            <a:r>
              <a:rPr lang="ru-RU" sz="2400" b="1" kern="0" dirty="0">
                <a:latin typeface="Arial"/>
                <a:ea typeface="+mj-ea"/>
                <a:cs typeface="+mj-cs"/>
              </a:rPr>
              <a:t>   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инструкция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</a:t>
            </a:r>
          </a:p>
          <a:p>
            <a:pPr eaLnBrk="1" hangingPunct="1">
              <a:defRPr/>
            </a:pPr>
            <a:r>
              <a:rPr lang="en-US" sz="2400" b="1" kern="0" dirty="0">
                <a:latin typeface="Arial"/>
                <a:ea typeface="+mj-ea"/>
                <a:cs typeface="+mj-cs"/>
              </a:rPr>
              <a:t>    …</a:t>
            </a:r>
          </a:p>
          <a:p>
            <a:pPr eaLnBrk="1" hangingPunct="1">
              <a:defRPr/>
            </a:pPr>
            <a:r>
              <a:rPr lang="en-US" sz="2400" b="1" kern="0" dirty="0">
                <a:latin typeface="Arial"/>
                <a:ea typeface="+mj-ea"/>
                <a:cs typeface="+mj-cs"/>
              </a:rPr>
              <a:t>    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инструкция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 </a:t>
            </a:r>
            <a:r>
              <a:rPr lang="ru-RU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 </a:t>
            </a:r>
            <a:endParaRPr lang="ru-RU" sz="1400" b="1" dirty="0">
              <a:solidFill>
                <a:srgbClr val="00C4BA"/>
              </a:solidFill>
              <a:latin typeface="Arial" charset="0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A5A83891-0713-DB6D-916D-7A4062F37E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76151"/>
              </p:ext>
            </p:extLst>
          </p:nvPr>
        </p:nvGraphicFramePr>
        <p:xfrm>
          <a:off x="6565392" y="1457029"/>
          <a:ext cx="432511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2556">
                  <a:extLst>
                    <a:ext uri="{9D8B030D-6E8A-4147-A177-3AD203B41FA5}">
                      <a16:colId xmlns:a16="http://schemas.microsoft.com/office/drawing/2014/main" val="420788466"/>
                    </a:ext>
                  </a:extLst>
                </a:gridCol>
                <a:gridCol w="2162556">
                  <a:extLst>
                    <a:ext uri="{9D8B030D-6E8A-4147-A177-3AD203B41FA5}">
                      <a16:colId xmlns:a16="http://schemas.microsoft.com/office/drawing/2014/main" val="2421761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Оператор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4B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Значение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4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014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&gt;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Больше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178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&lt;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5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Меньше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517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&gt;</a:t>
                      </a:r>
                      <a:r>
                        <a:rPr lang="ru-RU" dirty="0"/>
                        <a:t>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Больше или равно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64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&lt;</a:t>
                      </a:r>
                      <a:r>
                        <a:rPr lang="ru-RU" dirty="0"/>
                        <a:t>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5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Меньше или равно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0706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==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Равно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8086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!=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5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Не равно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843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1707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8" y="-34771"/>
            <a:ext cx="11150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4000" dirty="0"/>
              <a:t>Выбор наибольшего из двух чисел</a:t>
            </a:r>
            <a:endParaRPr lang="ru-RU" altLang="ru-RU" sz="2400" dirty="0"/>
          </a:p>
        </p:txBody>
      </p:sp>
      <p:grpSp>
        <p:nvGrpSpPr>
          <p:cNvPr id="2" name="Group 30">
            <a:extLst>
              <a:ext uri="{FF2B5EF4-FFF2-40B4-BE49-F238E27FC236}">
                <a16:creationId xmlns:a16="http://schemas.microsoft.com/office/drawing/2014/main" id="{47A4F8F6-4434-A8E9-4CF9-7C32660079E8}"/>
              </a:ext>
            </a:extLst>
          </p:cNvPr>
          <p:cNvGrpSpPr>
            <a:grpSpLocks/>
          </p:cNvGrpSpPr>
          <p:nvPr/>
        </p:nvGrpSpPr>
        <p:grpSpPr bwMode="auto">
          <a:xfrm>
            <a:off x="172869" y="816102"/>
            <a:ext cx="5324476" cy="3594102"/>
            <a:chOff x="471" y="1261"/>
            <a:chExt cx="3354" cy="2264"/>
          </a:xfrm>
        </p:grpSpPr>
        <p:sp>
          <p:nvSpPr>
            <p:cNvPr id="4" name="Rectangle 8">
              <a:extLst>
                <a:ext uri="{FF2B5EF4-FFF2-40B4-BE49-F238E27FC236}">
                  <a16:creationId xmlns:a16="http://schemas.microsoft.com/office/drawing/2014/main" id="{946DCEA8-DF4C-B727-F940-8814C6236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" y="2075"/>
              <a:ext cx="998" cy="37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2200" b="1" dirty="0">
                  <a:latin typeface="Courier New" pitchFamily="49" charset="0"/>
                </a:rPr>
                <a:t>M</a:t>
              </a:r>
              <a:r>
                <a:rPr lang="en-US" sz="2200" b="1" dirty="0">
                  <a:latin typeface="Arial" charset="0"/>
                </a:rPr>
                <a:t> </a:t>
              </a:r>
              <a:r>
                <a:rPr lang="en-US" sz="2200" b="1" dirty="0">
                  <a:latin typeface="Courier New" pitchFamily="49" charset="0"/>
                </a:rPr>
                <a:t>=</a:t>
              </a:r>
              <a:r>
                <a:rPr lang="en-US" sz="2200" b="1" dirty="0">
                  <a:latin typeface="Arial" charset="0"/>
                </a:rPr>
                <a:t> </a:t>
              </a:r>
              <a:r>
                <a:rPr lang="en-US" sz="2200" b="1" dirty="0">
                  <a:latin typeface="Courier New" pitchFamily="49" charset="0"/>
                </a:rPr>
                <a:t>a</a:t>
              </a:r>
              <a:endParaRPr lang="ru-RU" sz="2200" b="1" dirty="0">
                <a:latin typeface="Courier New" pitchFamily="49" charset="0"/>
              </a:endParaRPr>
            </a:p>
          </p:txBody>
        </p:sp>
        <p:sp>
          <p:nvSpPr>
            <p:cNvPr id="5" name="AutoShape 16">
              <a:extLst>
                <a:ext uri="{FF2B5EF4-FFF2-40B4-BE49-F238E27FC236}">
                  <a16:creationId xmlns:a16="http://schemas.microsoft.com/office/drawing/2014/main" id="{7C146651-490A-1C2F-668F-114826C06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6" y="1460"/>
              <a:ext cx="1112" cy="530"/>
            </a:xfrm>
            <a:prstGeom prst="flowChartDecision">
              <a:avLst/>
            </a:prstGeom>
            <a:solidFill>
              <a:srgbClr val="D9F5F3"/>
            </a:solidFill>
            <a:ln w="12700">
              <a:solidFill>
                <a:schemeClr val="tx1"/>
              </a:solidFill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2200" b="1" dirty="0">
                  <a:latin typeface="Courier New" pitchFamily="49" charset="0"/>
                </a:rPr>
                <a:t>a &gt; b?</a:t>
              </a:r>
              <a:endParaRPr lang="ru-RU" sz="2200" b="1" dirty="0">
                <a:latin typeface="Courier New" pitchFamily="49" charset="0"/>
              </a:endParaRPr>
            </a:p>
          </p:txBody>
        </p:sp>
        <p:sp>
          <p:nvSpPr>
            <p:cNvPr id="8" name="Line 17">
              <a:extLst>
                <a:ext uri="{FF2B5EF4-FFF2-40B4-BE49-F238E27FC236}">
                  <a16:creationId xmlns:a16="http://schemas.microsoft.com/office/drawing/2014/main" id="{8D1AAA94-C3C5-C070-6B80-E4FF1A0B93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32" y="1261"/>
              <a:ext cx="0" cy="2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" name="Rectangle 18">
              <a:extLst>
                <a:ext uri="{FF2B5EF4-FFF2-40B4-BE49-F238E27FC236}">
                  <a16:creationId xmlns:a16="http://schemas.microsoft.com/office/drawing/2014/main" id="{E923ECF0-5D1B-97CF-D543-8C6EC61A0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" y="2083"/>
              <a:ext cx="998" cy="37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2200" b="1" dirty="0">
                  <a:latin typeface="Courier New" pitchFamily="49" charset="0"/>
                </a:rPr>
                <a:t>M</a:t>
              </a:r>
              <a:r>
                <a:rPr lang="en-US" sz="2200" b="1" dirty="0">
                  <a:latin typeface="Arial" charset="0"/>
                </a:rPr>
                <a:t> </a:t>
              </a:r>
              <a:r>
                <a:rPr lang="en-US" sz="2200" b="1" dirty="0">
                  <a:latin typeface="Courier New" pitchFamily="49" charset="0"/>
                </a:rPr>
                <a:t>=</a:t>
              </a:r>
              <a:r>
                <a:rPr lang="en-US" sz="2200" b="1" dirty="0">
                  <a:latin typeface="Arial" charset="0"/>
                </a:rPr>
                <a:t> </a:t>
              </a:r>
              <a:r>
                <a:rPr lang="en-US" sz="2200" b="1" dirty="0">
                  <a:latin typeface="Courier New" pitchFamily="49" charset="0"/>
                </a:rPr>
                <a:t>b</a:t>
              </a:r>
              <a:endParaRPr lang="ru-RU" sz="2200" b="1" dirty="0">
                <a:latin typeface="Courier New" pitchFamily="49" charset="0"/>
              </a:endParaRPr>
            </a:p>
          </p:txBody>
        </p:sp>
        <p:sp>
          <p:nvSpPr>
            <p:cNvPr id="11" name="Line 20">
              <a:extLst>
                <a:ext uri="{FF2B5EF4-FFF2-40B4-BE49-F238E27FC236}">
                  <a16:creationId xmlns:a16="http://schemas.microsoft.com/office/drawing/2014/main" id="{E00474FE-054F-49BE-80D0-56A08E6C45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26" y="3323"/>
              <a:ext cx="0" cy="2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Freeform 21">
              <a:extLst>
                <a:ext uri="{FF2B5EF4-FFF2-40B4-BE49-F238E27FC236}">
                  <a16:creationId xmlns:a16="http://schemas.microsoft.com/office/drawing/2014/main" id="{44970CF1-35CB-2DD2-828F-058DA8CF5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2" y="1722"/>
              <a:ext cx="623" cy="361"/>
            </a:xfrm>
            <a:custGeom>
              <a:avLst/>
              <a:gdLst>
                <a:gd name="T0" fmla="*/ 0 w 623"/>
                <a:gd name="T1" fmla="*/ 0 h 524"/>
                <a:gd name="T2" fmla="*/ 623 w 623"/>
                <a:gd name="T3" fmla="*/ 0 h 524"/>
                <a:gd name="T4" fmla="*/ 623 w 623"/>
                <a:gd name="T5" fmla="*/ 1 h 524"/>
                <a:gd name="T6" fmla="*/ 0 60000 65536"/>
                <a:gd name="T7" fmla="*/ 0 60000 65536"/>
                <a:gd name="T8" fmla="*/ 0 60000 65536"/>
                <a:gd name="T9" fmla="*/ 0 w 623"/>
                <a:gd name="T10" fmla="*/ 0 h 524"/>
                <a:gd name="T11" fmla="*/ 623 w 623"/>
                <a:gd name="T12" fmla="*/ 524 h 5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3" h="524">
                  <a:moveTo>
                    <a:pt x="0" y="0"/>
                  </a:moveTo>
                  <a:lnTo>
                    <a:pt x="623" y="0"/>
                  </a:lnTo>
                  <a:lnTo>
                    <a:pt x="623" y="52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Freeform 22">
              <a:extLst>
                <a:ext uri="{FF2B5EF4-FFF2-40B4-BE49-F238E27FC236}">
                  <a16:creationId xmlns:a16="http://schemas.microsoft.com/office/drawing/2014/main" id="{700AB94A-F88D-E89E-668D-D88B5208002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54" y="1722"/>
              <a:ext cx="623" cy="361"/>
            </a:xfrm>
            <a:custGeom>
              <a:avLst/>
              <a:gdLst>
                <a:gd name="T0" fmla="*/ 0 w 623"/>
                <a:gd name="T1" fmla="*/ 0 h 524"/>
                <a:gd name="T2" fmla="*/ 623 w 623"/>
                <a:gd name="T3" fmla="*/ 0 h 524"/>
                <a:gd name="T4" fmla="*/ 623 w 623"/>
                <a:gd name="T5" fmla="*/ 1 h 524"/>
                <a:gd name="T6" fmla="*/ 0 60000 65536"/>
                <a:gd name="T7" fmla="*/ 0 60000 65536"/>
                <a:gd name="T8" fmla="*/ 0 60000 65536"/>
                <a:gd name="T9" fmla="*/ 0 w 623"/>
                <a:gd name="T10" fmla="*/ 0 h 524"/>
                <a:gd name="T11" fmla="*/ 623 w 623"/>
                <a:gd name="T12" fmla="*/ 524 h 5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3" h="524">
                  <a:moveTo>
                    <a:pt x="0" y="0"/>
                  </a:moveTo>
                  <a:lnTo>
                    <a:pt x="623" y="0"/>
                  </a:lnTo>
                  <a:lnTo>
                    <a:pt x="623" y="52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Freeform 23">
              <a:extLst>
                <a:ext uri="{FF2B5EF4-FFF2-40B4-BE49-F238E27FC236}">
                  <a16:creationId xmlns:a16="http://schemas.microsoft.com/office/drawing/2014/main" id="{E73AEDBC-7D70-CC07-1245-652584156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" y="2444"/>
              <a:ext cx="2361" cy="343"/>
            </a:xfrm>
            <a:custGeom>
              <a:avLst/>
              <a:gdLst>
                <a:gd name="T0" fmla="*/ 0 w 2409"/>
                <a:gd name="T1" fmla="*/ 0 h 343"/>
                <a:gd name="T2" fmla="*/ 0 w 2409"/>
                <a:gd name="T3" fmla="*/ 343 h 343"/>
                <a:gd name="T4" fmla="*/ 122 w 2409"/>
                <a:gd name="T5" fmla="*/ 343 h 343"/>
                <a:gd name="T6" fmla="*/ 122 w 2409"/>
                <a:gd name="T7" fmla="*/ 5 h 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9"/>
                <a:gd name="T13" fmla="*/ 0 h 343"/>
                <a:gd name="T14" fmla="*/ 2409 w 2409"/>
                <a:gd name="T15" fmla="*/ 343 h 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9" h="343">
                  <a:moveTo>
                    <a:pt x="0" y="0"/>
                  </a:moveTo>
                  <a:lnTo>
                    <a:pt x="0" y="343"/>
                  </a:lnTo>
                  <a:lnTo>
                    <a:pt x="2409" y="343"/>
                  </a:lnTo>
                  <a:lnTo>
                    <a:pt x="2409" y="5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Line 24">
              <a:extLst>
                <a:ext uri="{FF2B5EF4-FFF2-40B4-BE49-F238E27FC236}">
                  <a16:creationId xmlns:a16="http://schemas.microsoft.com/office/drawing/2014/main" id="{8FC3E7D5-F357-383E-B9BF-A4E0FFCE7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9" y="2557"/>
              <a:ext cx="0" cy="2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Line 25">
              <a:extLst>
                <a:ext uri="{FF2B5EF4-FFF2-40B4-BE49-F238E27FC236}">
                  <a16:creationId xmlns:a16="http://schemas.microsoft.com/office/drawing/2014/main" id="{19F55D2C-1A54-6CBB-0079-123C8C4E1A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20" y="2572"/>
              <a:ext cx="0" cy="2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Line 26">
              <a:extLst>
                <a:ext uri="{FF2B5EF4-FFF2-40B4-BE49-F238E27FC236}">
                  <a16:creationId xmlns:a16="http://schemas.microsoft.com/office/drawing/2014/main" id="{BFF0E136-C692-5405-A2FD-BE4893F84E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4" y="2794"/>
              <a:ext cx="0" cy="2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Oval 27">
              <a:extLst>
                <a:ext uri="{FF2B5EF4-FFF2-40B4-BE49-F238E27FC236}">
                  <a16:creationId xmlns:a16="http://schemas.microsoft.com/office/drawing/2014/main" id="{65B458BC-CA7E-372E-5F30-EC33F9387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7" y="2772"/>
              <a:ext cx="34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0" name="Text Box 28">
              <a:extLst>
                <a:ext uri="{FF2B5EF4-FFF2-40B4-BE49-F238E27FC236}">
                  <a16:creationId xmlns:a16="http://schemas.microsoft.com/office/drawing/2014/main" id="{F2527768-8742-0D5D-4809-C363959690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" y="1443"/>
              <a:ext cx="43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1800"/>
                <a:t>да</a:t>
              </a:r>
            </a:p>
          </p:txBody>
        </p:sp>
        <p:sp>
          <p:nvSpPr>
            <p:cNvPr id="21" name="Text Box 29">
              <a:extLst>
                <a:ext uri="{FF2B5EF4-FFF2-40B4-BE49-F238E27FC236}">
                  <a16:creationId xmlns:a16="http://schemas.microsoft.com/office/drawing/2014/main" id="{622259F6-69C8-F545-2E29-03CC05E79D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0" y="1455"/>
              <a:ext cx="43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1800"/>
                <a:t>нет</a:t>
              </a:r>
            </a:p>
          </p:txBody>
        </p:sp>
        <p:sp>
          <p:nvSpPr>
            <p:cNvPr id="22" name="AutoShape 9">
              <a:extLst>
                <a:ext uri="{FF2B5EF4-FFF2-40B4-BE49-F238E27FC236}">
                  <a16:creationId xmlns:a16="http://schemas.microsoft.com/office/drawing/2014/main" id="{6369E510-64CB-0859-84D8-C020D6FFA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" y="2990"/>
              <a:ext cx="1320" cy="336"/>
            </a:xfrm>
            <a:prstGeom prst="flowChartInputOutpu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2200" b="1" dirty="0">
                  <a:latin typeface="Courier New" pitchFamily="49" charset="0"/>
                  <a:cs typeface="Courier New" pitchFamily="49" charset="0"/>
                </a:rPr>
                <a:t>вывод </a:t>
              </a:r>
              <a:r>
                <a:rPr lang="en-US" sz="2200" b="1" dirty="0">
                  <a:latin typeface="Courier New" pitchFamily="49" charset="0"/>
                  <a:cs typeface="Courier New" pitchFamily="49" charset="0"/>
                </a:rPr>
                <a:t>M</a:t>
              </a:r>
              <a:endParaRPr lang="ru-RU" sz="2200" b="1" dirty="0"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3" name="Rectangle 31">
            <a:extLst>
              <a:ext uri="{FF2B5EF4-FFF2-40B4-BE49-F238E27FC236}">
                <a16:creationId xmlns:a16="http://schemas.microsoft.com/office/drawing/2014/main" id="{A47A4CE0-A7AE-7374-6DEC-C0A86E299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94" y="1044191"/>
            <a:ext cx="5597525" cy="2401888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8" name="Text Box 13">
            <a:extLst>
              <a:ext uri="{FF2B5EF4-FFF2-40B4-BE49-F238E27FC236}">
                <a16:creationId xmlns:a16="http://schemas.microsoft.com/office/drawing/2014/main" id="{CCB800CC-FA49-1F20-9C5A-4C985CA56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1113" y="987410"/>
            <a:ext cx="5812212" cy="326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de-DE" altLang="ru-RU" sz="20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de-DE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altLang="ru-RU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"Введите два целых числа"</a:t>
            </a:r>
            <a:r>
              <a:rPr lang="en-US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a = </a:t>
            </a:r>
            <a:r>
              <a:rPr lang="en-US" altLang="ru-RU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ru-RU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b = </a:t>
            </a:r>
            <a:r>
              <a:rPr lang="en-US" altLang="ru-RU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ru-RU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()) </a:t>
            </a:r>
            <a:br>
              <a:rPr lang="ru-RU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ru-RU" sz="2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a &gt; b</a:t>
            </a:r>
            <a:r>
              <a:rPr lang="en-US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lang="ru-RU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de-DE" alt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altLang="ru-RU" sz="2000" b="1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de-DE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lang="ru-RU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de-DE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ru-RU" altLang="ru-RU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de-DE" altLang="ru-RU" sz="2000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de-DE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altLang="ru-RU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"Наибольшее число"</a:t>
            </a:r>
            <a:r>
              <a:rPr lang="ru-RU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ru-RU" altLang="ru-RU" sz="2000" b="1" dirty="0">
                <a:solidFill>
                  <a:srgbClr val="0095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alt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M)</a:t>
            </a:r>
            <a:endParaRPr lang="de-DE" altLang="ru-RU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9" name="Rectangle 7">
            <a:extLst>
              <a:ext uri="{FF2B5EF4-FFF2-40B4-BE49-F238E27FC236}">
                <a16:creationId xmlns:a16="http://schemas.microsoft.com/office/drawing/2014/main" id="{42C026F9-389D-0747-08B2-65E38BBA1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4109" y="2374600"/>
            <a:ext cx="1330325" cy="433387"/>
          </a:xfrm>
          <a:prstGeom prst="rect">
            <a:avLst/>
          </a:prstGeom>
          <a:solidFill>
            <a:srgbClr val="D9F5F3"/>
          </a:solidFill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</a:rPr>
              <a:t>M = a</a:t>
            </a:r>
            <a:endParaRPr lang="ru-RU" sz="2800" b="1" dirty="0">
              <a:latin typeface="Arial" charset="0"/>
            </a:endParaRPr>
          </a:p>
        </p:txBody>
      </p:sp>
      <p:sp>
        <p:nvSpPr>
          <p:cNvPr id="50" name="Rectangle 8">
            <a:extLst>
              <a:ext uri="{FF2B5EF4-FFF2-40B4-BE49-F238E27FC236}">
                <a16:creationId xmlns:a16="http://schemas.microsoft.com/office/drawing/2014/main" id="{05AD3F52-1A28-A484-129F-A29954889E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287" y="3162237"/>
            <a:ext cx="1330325" cy="433388"/>
          </a:xfrm>
          <a:prstGeom prst="rect">
            <a:avLst/>
          </a:prstGeom>
          <a:solidFill>
            <a:srgbClr val="D9F5F3"/>
          </a:solidFill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</a:rPr>
              <a:t>M = b</a:t>
            </a:r>
            <a:endParaRPr lang="ru-RU" sz="2800" b="1" dirty="0">
              <a:latin typeface="Arial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BEA3DD5E-1778-9D78-7BBE-BF89B1E0D7EA}"/>
              </a:ext>
            </a:extLst>
          </p:cNvPr>
          <p:cNvSpPr/>
          <p:nvPr/>
        </p:nvSpPr>
        <p:spPr>
          <a:xfrm>
            <a:off x="205801" y="5032808"/>
            <a:ext cx="3079750" cy="523875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15000"/>
              </a:spcBef>
              <a:defRPr/>
            </a:pPr>
            <a:r>
              <a:rPr lang="en-US" sz="2800" b="1" dirty="0">
                <a:latin typeface="Courier New" pitchFamily="49" charset="0"/>
              </a:rPr>
              <a:t>M</a:t>
            </a:r>
            <a:r>
              <a:rPr lang="en-US" sz="2800" b="1" dirty="0">
                <a:latin typeface="+mn-lt"/>
              </a:rPr>
              <a:t> </a:t>
            </a:r>
            <a:r>
              <a:rPr lang="en-US" sz="2800" b="1" dirty="0">
                <a:latin typeface="Courier New" pitchFamily="49" charset="0"/>
              </a:rPr>
              <a:t>=</a:t>
            </a:r>
            <a:r>
              <a:rPr lang="en-US" sz="2800" b="1" dirty="0">
                <a:latin typeface="+mn-lt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max</a:t>
            </a:r>
            <a:r>
              <a:rPr lang="en-US" sz="2800" b="1" dirty="0">
                <a:latin typeface="Courier New" pitchFamily="49" charset="0"/>
              </a:rPr>
              <a:t>(a, b)</a:t>
            </a:r>
            <a:endParaRPr lang="ru-RU" sz="2800" b="1" dirty="0">
              <a:latin typeface="Courier New" pitchFamily="49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267D4368-31D3-A1CB-420F-74118623F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91" y="4537879"/>
            <a:ext cx="39909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/>
              <a:t>Решение в стиле </a:t>
            </a:r>
            <a:r>
              <a:rPr lang="en-US" altLang="ru-RU" sz="2400" b="1" dirty="0"/>
              <a:t>Python:</a:t>
            </a:r>
            <a:endParaRPr lang="ru-RU" altLang="ru-RU" sz="1800" b="1" dirty="0"/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B35B4F88-38F2-85EF-3F65-91C1B0A38745}"/>
              </a:ext>
            </a:extLst>
          </p:cNvPr>
          <p:cNvSpPr/>
          <p:nvPr/>
        </p:nvSpPr>
        <p:spPr>
          <a:xfrm>
            <a:off x="4708560" y="5069357"/>
            <a:ext cx="4629150" cy="523875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80340" indent="90170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M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a </a:t>
            </a:r>
            <a:r>
              <a:rPr lang="en-US" sz="2800" b="1" dirty="0">
                <a:solidFill>
                  <a:srgbClr val="0000CC"/>
                </a:solidFill>
                <a:latin typeface="Courier New"/>
                <a:ea typeface="Times New Roman"/>
              </a:rPr>
              <a:t>if</a:t>
            </a:r>
            <a:r>
              <a:rPr lang="en-US" sz="2800" b="1" dirty="0">
                <a:latin typeface="Courier New"/>
                <a:ea typeface="Times New Roman"/>
              </a:rPr>
              <a:t> a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&gt;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b </a:t>
            </a:r>
            <a:r>
              <a:rPr lang="en-US" sz="2800" b="1" dirty="0">
                <a:solidFill>
                  <a:srgbClr val="0000CC"/>
                </a:solidFill>
                <a:latin typeface="Courier New"/>
                <a:ea typeface="Times New Roman"/>
              </a:rPr>
              <a:t>else</a:t>
            </a:r>
            <a:r>
              <a:rPr lang="en-US" sz="2800" b="1" dirty="0">
                <a:latin typeface="Courier New"/>
                <a:ea typeface="Times New Roman"/>
              </a:rPr>
              <a:t> b</a:t>
            </a:r>
            <a:endParaRPr lang="ru-RU" sz="2800" b="1" dirty="0">
              <a:latin typeface="Courier New"/>
              <a:ea typeface="Times New Roman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1892B82-04EE-945B-8754-3B9CEC6827E6}"/>
              </a:ext>
            </a:extLst>
          </p:cNvPr>
          <p:cNvSpPr txBox="1"/>
          <p:nvPr/>
        </p:nvSpPr>
        <p:spPr>
          <a:xfrm>
            <a:off x="3692357" y="5086356"/>
            <a:ext cx="6112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alt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или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6020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Инструкция </a:t>
            </a:r>
            <a:r>
              <a:rPr lang="en-US" altLang="ru-RU" sz="3600" b="1" dirty="0"/>
              <a:t>if – </a:t>
            </a:r>
            <a:r>
              <a:rPr lang="en-US" altLang="ru-RU" sz="3600" b="1" dirty="0" err="1"/>
              <a:t>elif</a:t>
            </a:r>
            <a:r>
              <a:rPr lang="en-US" altLang="ru-RU" sz="3600" b="1" dirty="0"/>
              <a:t> – else</a:t>
            </a:r>
            <a:r>
              <a:rPr lang="en-US" altLang="ru-RU" sz="3600" dirty="0"/>
              <a:t>:</a:t>
            </a:r>
            <a:endParaRPr lang="ru-RU" altLang="ru-RU" sz="36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4635048-E6F4-45E4-C326-4D7BE32F33B4}"/>
              </a:ext>
            </a:extLst>
          </p:cNvPr>
          <p:cNvSpPr/>
          <p:nvPr/>
        </p:nvSpPr>
        <p:spPr>
          <a:xfrm>
            <a:off x="461909" y="751672"/>
            <a:ext cx="5278882" cy="526297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Полная форма: </a:t>
            </a:r>
          </a:p>
          <a:p>
            <a:pPr eaLnBrk="1" hangingPunct="1">
              <a:defRPr/>
            </a:pPr>
            <a:r>
              <a:rPr lang="en-US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if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 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условие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 1&gt;:</a:t>
            </a:r>
          </a:p>
          <a:p>
            <a:pPr eaLnBrk="1" hangingPunct="1">
              <a:defRPr/>
            </a:pPr>
            <a:r>
              <a:rPr lang="en-US" sz="2400" b="1" kern="0" dirty="0">
                <a:latin typeface="Arial"/>
                <a:ea typeface="+mj-ea"/>
                <a:cs typeface="+mj-cs"/>
              </a:rPr>
              <a:t>    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инструкция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</a:t>
            </a:r>
            <a:endParaRPr lang="ru-RU" sz="2400" b="1" kern="0" dirty="0">
              <a:latin typeface="Arial"/>
              <a:ea typeface="+mj-ea"/>
              <a:cs typeface="+mj-cs"/>
            </a:endParaRPr>
          </a:p>
          <a:p>
            <a:pPr eaLnBrk="1" hangingPunct="1">
              <a:defRPr/>
            </a:pPr>
            <a:r>
              <a:rPr lang="ru-RU" sz="2400" b="1" kern="0" dirty="0">
                <a:latin typeface="Arial"/>
                <a:ea typeface="+mj-ea"/>
                <a:cs typeface="+mj-cs"/>
              </a:rPr>
              <a:t>   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инструкция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</a:t>
            </a:r>
            <a:endParaRPr lang="ru-RU" sz="2400" b="1" kern="0" dirty="0">
              <a:latin typeface="Arial"/>
              <a:ea typeface="+mj-ea"/>
              <a:cs typeface="+mj-cs"/>
            </a:endParaRPr>
          </a:p>
          <a:p>
            <a:pPr eaLnBrk="1" hangingPunct="1">
              <a:defRPr/>
            </a:pPr>
            <a:r>
              <a:rPr lang="ru-RU" sz="2400" b="1" kern="0" dirty="0">
                <a:latin typeface="Arial"/>
                <a:ea typeface="+mj-ea"/>
                <a:cs typeface="+mj-cs"/>
              </a:rPr>
              <a:t>    …</a:t>
            </a:r>
          </a:p>
          <a:p>
            <a:pPr eaLnBrk="1" hangingPunct="1">
              <a:defRPr/>
            </a:pPr>
            <a:r>
              <a:rPr lang="en-US" sz="2400" b="1" kern="0" dirty="0" err="1">
                <a:solidFill>
                  <a:srgbClr val="00C4BA"/>
                </a:solidFill>
                <a:latin typeface="Arial"/>
                <a:ea typeface="+mj-ea"/>
                <a:cs typeface="+mj-cs"/>
              </a:rPr>
              <a:t>elif</a:t>
            </a:r>
            <a:r>
              <a:rPr lang="en-US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условие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 2&gt;:</a:t>
            </a:r>
          </a:p>
          <a:p>
            <a:pPr eaLnBrk="1" hangingPunct="1">
              <a:defRPr/>
            </a:pPr>
            <a:r>
              <a:rPr lang="en-US" sz="2400" b="1" kern="0" dirty="0">
                <a:latin typeface="Arial"/>
                <a:ea typeface="+mj-ea"/>
                <a:cs typeface="+mj-cs"/>
              </a:rPr>
              <a:t>    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инструкция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</a:t>
            </a:r>
            <a:endParaRPr lang="ru-RU" sz="2400" b="1" kern="0" dirty="0">
              <a:latin typeface="Arial"/>
              <a:ea typeface="+mj-ea"/>
              <a:cs typeface="+mj-cs"/>
            </a:endParaRPr>
          </a:p>
          <a:p>
            <a:pPr eaLnBrk="1" hangingPunct="1">
              <a:defRPr/>
            </a:pPr>
            <a:r>
              <a:rPr lang="ru-RU" sz="2400" b="1" kern="0" dirty="0">
                <a:latin typeface="Arial"/>
                <a:ea typeface="+mj-ea"/>
                <a:cs typeface="+mj-cs"/>
              </a:rPr>
              <a:t>   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инструкция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</a:t>
            </a:r>
            <a:endParaRPr lang="ru-RU" sz="2400" b="1" kern="0" dirty="0">
              <a:latin typeface="Arial"/>
              <a:ea typeface="+mj-ea"/>
              <a:cs typeface="+mj-cs"/>
            </a:endParaRPr>
          </a:p>
          <a:p>
            <a:pPr eaLnBrk="1" hangingPunct="1">
              <a:defRPr/>
            </a:pPr>
            <a:r>
              <a:rPr lang="ru-RU" sz="2400" b="1" kern="0" dirty="0">
                <a:latin typeface="Arial"/>
                <a:ea typeface="+mj-ea"/>
                <a:cs typeface="+mj-cs"/>
              </a:rPr>
              <a:t>    …</a:t>
            </a:r>
          </a:p>
          <a:p>
            <a:pPr eaLnBrk="1" hangingPunct="1">
              <a:defRPr/>
            </a:pPr>
            <a:r>
              <a:rPr lang="en-US" sz="2400" b="1" kern="0" dirty="0" err="1">
                <a:solidFill>
                  <a:srgbClr val="00C4BA"/>
                </a:solidFill>
                <a:latin typeface="Arial"/>
                <a:ea typeface="+mj-ea"/>
                <a:cs typeface="+mj-cs"/>
              </a:rPr>
              <a:t>elif</a:t>
            </a:r>
            <a:r>
              <a:rPr lang="en-US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…</a:t>
            </a:r>
          </a:p>
          <a:p>
            <a:pPr eaLnBrk="1" hangingPunct="1">
              <a:defRPr/>
            </a:pPr>
            <a:r>
              <a:rPr lang="en-US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   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…</a:t>
            </a:r>
          </a:p>
          <a:p>
            <a:pPr eaLnBrk="1" hangingPunct="1">
              <a:defRPr/>
            </a:pPr>
            <a:r>
              <a:rPr lang="en-US" sz="2400" b="1" kern="0" dirty="0">
                <a:solidFill>
                  <a:srgbClr val="00C4BA"/>
                </a:solidFill>
                <a:latin typeface="Arial"/>
                <a:ea typeface="+mj-ea"/>
                <a:cs typeface="+mj-cs"/>
              </a:rPr>
              <a:t>else:</a:t>
            </a:r>
            <a:endParaRPr lang="ru-RU" sz="2400" b="1" kern="0" dirty="0">
              <a:solidFill>
                <a:srgbClr val="00C4BA"/>
              </a:solidFill>
              <a:latin typeface="Arial"/>
              <a:ea typeface="+mj-ea"/>
              <a:cs typeface="+mj-cs"/>
            </a:endParaRPr>
          </a:p>
          <a:p>
            <a:pPr eaLnBrk="1" hangingPunct="1">
              <a:defRPr/>
            </a:pPr>
            <a:r>
              <a:rPr lang="ru-RU" sz="2400" b="1" kern="0" dirty="0">
                <a:latin typeface="Arial"/>
                <a:ea typeface="+mj-ea"/>
                <a:cs typeface="+mj-cs"/>
              </a:rPr>
              <a:t>    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&lt;</a:t>
            </a:r>
            <a:r>
              <a:rPr lang="ru-RU" sz="2400" b="1" kern="0" dirty="0">
                <a:latin typeface="Arial"/>
                <a:ea typeface="+mj-ea"/>
                <a:cs typeface="+mj-cs"/>
              </a:rPr>
              <a:t>инструкция</a:t>
            </a:r>
            <a:r>
              <a:rPr lang="en-US" sz="2400" b="1" kern="0" dirty="0">
                <a:latin typeface="Arial"/>
                <a:ea typeface="+mj-ea"/>
                <a:cs typeface="+mj-cs"/>
              </a:rPr>
              <a:t>&gt;</a:t>
            </a:r>
          </a:p>
          <a:p>
            <a:pPr eaLnBrk="1" hangingPunct="1">
              <a:defRPr/>
            </a:pPr>
            <a:r>
              <a:rPr lang="en-US" sz="2400" b="1" kern="0" dirty="0">
                <a:latin typeface="Arial"/>
                <a:ea typeface="+mj-ea"/>
                <a:cs typeface="+mj-cs"/>
              </a:rPr>
              <a:t>    …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CF9E0FDD-AEDD-E7D1-93F2-4E699890F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053460"/>
              </p:ext>
            </p:extLst>
          </p:nvPr>
        </p:nvGraphicFramePr>
        <p:xfrm>
          <a:off x="4761439" y="723449"/>
          <a:ext cx="6314367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0192">
                  <a:extLst>
                    <a:ext uri="{9D8B030D-6E8A-4147-A177-3AD203B41FA5}">
                      <a16:colId xmlns:a16="http://schemas.microsoft.com/office/drawing/2014/main" val="420788466"/>
                    </a:ext>
                  </a:extLst>
                </a:gridCol>
                <a:gridCol w="1959536">
                  <a:extLst>
                    <a:ext uri="{9D8B030D-6E8A-4147-A177-3AD203B41FA5}">
                      <a16:colId xmlns:a16="http://schemas.microsoft.com/office/drawing/2014/main" val="242176112"/>
                    </a:ext>
                  </a:extLst>
                </a:gridCol>
                <a:gridCol w="2834639">
                  <a:extLst>
                    <a:ext uri="{9D8B030D-6E8A-4147-A177-3AD203B41FA5}">
                      <a16:colId xmlns:a16="http://schemas.microsoft.com/office/drawing/2014/main" val="34416241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Логические операторы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4B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Значение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4B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ПРИМЕР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4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014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and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Логическое 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 &gt;= 25 </a:t>
                      </a:r>
                      <a:r>
                        <a:rPr lang="en-US" altLang="ru-RU" sz="1800" b="1" dirty="0">
                          <a:solidFill>
                            <a:srgbClr val="333399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and</a:t>
                      </a:r>
                      <a:r>
                        <a:rPr lang="ru-RU" altLang="ru-RU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altLang="ru-RU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 &lt;= 40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178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or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5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Логическое ИЛИ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5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 &lt;= 25 </a:t>
                      </a:r>
                      <a:r>
                        <a:rPr lang="en-US" altLang="ru-RU" sz="1800" b="1" dirty="0">
                          <a:solidFill>
                            <a:srgbClr val="333399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or</a:t>
                      </a:r>
                      <a:r>
                        <a:rPr lang="ru-RU" altLang="ru-RU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US" altLang="ru-RU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 &gt;= 40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517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not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Отрицание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ru-RU" sz="1800" b="1" dirty="0">
                          <a:solidFill>
                            <a:srgbClr val="333399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not</a:t>
                      </a:r>
                      <a:r>
                        <a:rPr lang="ru-RU" altLang="ru-RU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ru-RU" altLang="ru-RU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US" altLang="ru-RU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 &gt; 25</a:t>
                      </a:r>
                      <a:r>
                        <a:rPr lang="ru-RU" altLang="ru-RU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  <a:r>
                        <a:rPr lang="en-US" altLang="ru-RU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64484"/>
                  </a:ext>
                </a:extLst>
              </a:tr>
            </a:tbl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72F6F3A2-FB72-CC00-2F51-79435EA233D5}"/>
              </a:ext>
            </a:extLst>
          </p:cNvPr>
          <p:cNvSpPr>
            <a:spLocks noGrp="1"/>
          </p:cNvSpPr>
          <p:nvPr/>
        </p:nvSpPr>
        <p:spPr bwMode="auto">
          <a:xfrm>
            <a:off x="4761439" y="2731342"/>
            <a:ext cx="6289737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dirty="0">
                <a:solidFill>
                  <a:schemeClr val="tx1"/>
                </a:solidFill>
              </a:rPr>
              <a:t>Порядок выполнения операций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337DB6EA-F405-4F56-127A-51C0CE1349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5208" y="3383162"/>
            <a:ext cx="7978775" cy="2372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914400" lvl="1" indent="-457200" eaLnBrk="1" hangingPunct="1">
              <a:spcBef>
                <a:spcPct val="15000"/>
              </a:spcBef>
              <a:buFont typeface="+mj-lt"/>
              <a:buAutoNum type="arabicPeriod"/>
            </a:pPr>
            <a:r>
              <a:rPr lang="ru-RU" altLang="ru-RU" sz="2400" dirty="0"/>
              <a:t>выражения в скобках</a:t>
            </a:r>
          </a:p>
          <a:p>
            <a:pPr lvl="1" indent="887413" eaLnBrk="1" hangingPunct="1">
              <a:spcBef>
                <a:spcPct val="15000"/>
              </a:spcBef>
            </a:pPr>
            <a:r>
              <a:rPr lang="en-US" altLang="ru-RU" sz="2400" b="1" dirty="0">
                <a:latin typeface="Courier New" panose="02070309020205020404" pitchFamily="49" charset="0"/>
              </a:rPr>
              <a:t>&lt;, &lt;=, &gt;, &gt;=, =, != </a:t>
            </a:r>
            <a:endParaRPr lang="ru-RU" altLang="ru-RU" sz="2400" b="1" dirty="0">
              <a:latin typeface="Courier New" panose="02070309020205020404" pitchFamily="49" charset="0"/>
            </a:endParaRPr>
          </a:p>
          <a:p>
            <a:pPr lvl="1" eaLnBrk="1" hangingPunct="1">
              <a:spcBef>
                <a:spcPct val="15000"/>
              </a:spcBef>
            </a:pPr>
            <a:r>
              <a:rPr lang="ru-RU" altLang="ru-RU" sz="2800" b="1" dirty="0">
                <a:latin typeface="Courier New" panose="02070309020205020404" pitchFamily="49" charset="0"/>
              </a:rPr>
              <a:t>2.</a:t>
            </a:r>
            <a:r>
              <a:rPr lang="ru-RU" altLang="ru-RU" sz="2800" b="1" dirty="0">
                <a:solidFill>
                  <a:srgbClr val="00C4BA"/>
                </a:solidFill>
                <a:latin typeface="Courier New" panose="02070309020205020404" pitchFamily="49" charset="0"/>
              </a:rPr>
              <a:t> </a:t>
            </a:r>
            <a:r>
              <a:rPr lang="en-US" altLang="ru-RU" sz="2800" b="1" dirty="0">
                <a:solidFill>
                  <a:srgbClr val="00C4BA"/>
                </a:solidFill>
                <a:latin typeface="Courier New" panose="02070309020205020404" pitchFamily="49" charset="0"/>
              </a:rPr>
              <a:t>not</a:t>
            </a:r>
          </a:p>
          <a:p>
            <a:pPr lvl="1" eaLnBrk="1" hangingPunct="1">
              <a:spcBef>
                <a:spcPct val="15000"/>
              </a:spcBef>
            </a:pPr>
            <a:r>
              <a:rPr lang="ru-RU" altLang="ru-RU" sz="2800" b="1" dirty="0">
                <a:latin typeface="Courier New" panose="02070309020205020404" pitchFamily="49" charset="0"/>
              </a:rPr>
              <a:t>3. </a:t>
            </a:r>
            <a:r>
              <a:rPr lang="en-US" altLang="ru-RU" sz="2800" b="1" dirty="0">
                <a:solidFill>
                  <a:srgbClr val="00C4BA"/>
                </a:solidFill>
                <a:latin typeface="Courier New" panose="02070309020205020404" pitchFamily="49" charset="0"/>
              </a:rPr>
              <a:t>and</a:t>
            </a:r>
          </a:p>
          <a:p>
            <a:pPr lvl="1" eaLnBrk="1" hangingPunct="1">
              <a:spcBef>
                <a:spcPct val="15000"/>
              </a:spcBef>
            </a:pPr>
            <a:r>
              <a:rPr lang="ru-RU" altLang="ru-RU" sz="2800" b="1" dirty="0">
                <a:latin typeface="Courier New" panose="02070309020205020404" pitchFamily="49" charset="0"/>
              </a:rPr>
              <a:t>4. </a:t>
            </a:r>
            <a:r>
              <a:rPr lang="en-US" altLang="ru-RU" sz="2800" b="1" dirty="0">
                <a:solidFill>
                  <a:srgbClr val="00C4BA"/>
                </a:solidFill>
                <a:latin typeface="Courier New" panose="02070309020205020404" pitchFamily="49" charset="0"/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11282521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4000" dirty="0"/>
              <a:t>Цикл с предусловием</a:t>
            </a:r>
            <a:endParaRPr lang="ru-RU" altLang="ru-RU" sz="24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91EA397-0969-3455-333A-36621C4CB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074" y="811850"/>
            <a:ext cx="849312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</a:rPr>
              <a:t>условие проверяется при входе в цикл</a:t>
            </a: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</a:rPr>
              <a:t>как только условие становится ложным, работа цикла заканчивается</a:t>
            </a: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</a:rPr>
              <a:t>если условие ложно в самом начале, цикл не выполняется </a:t>
            </a:r>
            <a:r>
              <a:rPr lang="ru-RU" altLang="ru-RU" sz="2400" b="1" dirty="0">
                <a:solidFill>
                  <a:srgbClr val="333399"/>
                </a:solidFill>
              </a:rPr>
              <a:t>ни разу</a:t>
            </a:r>
          </a:p>
        </p:txBody>
      </p:sp>
      <p:sp>
        <p:nvSpPr>
          <p:cNvPr id="3" name="Text Box 10">
            <a:extLst>
              <a:ext uri="{FF2B5EF4-FFF2-40B4-BE49-F238E27FC236}">
                <a16:creationId xmlns:a16="http://schemas.microsoft.com/office/drawing/2014/main" id="{F8CB3368-4599-DEEE-25D5-4B2FBC7AF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107" y="2791512"/>
            <a:ext cx="4416425" cy="1384995"/>
          </a:xfrm>
          <a:prstGeom prst="rect">
            <a:avLst/>
          </a:prstGeom>
          <a:solidFill>
            <a:srgbClr val="EA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6213" indent="-176213" eaLnBrk="1" hangingPunct="1"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while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ru-RU" sz="2800" b="1" i="1" dirty="0">
                <a:latin typeface="Courier New" pitchFamily="49" charset="0"/>
              </a:rPr>
              <a:t>условие</a:t>
            </a:r>
            <a:r>
              <a:rPr lang="en-US" sz="2800" b="1" dirty="0">
                <a:latin typeface="Courier New" pitchFamily="49" charset="0"/>
              </a:rPr>
              <a:t>:</a:t>
            </a:r>
            <a:endParaRPr lang="ru-RU" sz="2800" b="1" dirty="0">
              <a:latin typeface="Courier New" pitchFamily="49" charset="0"/>
            </a:endParaRPr>
          </a:p>
          <a:p>
            <a:pPr marL="176213" indent="-176213" eaLnBrk="1" hangingPunct="1"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    </a:t>
            </a:r>
            <a:r>
              <a:rPr lang="en-US" sz="2800" b="1" dirty="0">
                <a:latin typeface="Courier New" pitchFamily="49" charset="0"/>
              </a:rPr>
              <a:t>&lt;</a:t>
            </a:r>
            <a:r>
              <a:rPr lang="ru-RU" sz="2800" b="1" dirty="0">
                <a:latin typeface="Courier New" pitchFamily="49" charset="0"/>
              </a:rPr>
              <a:t>инструкция</a:t>
            </a:r>
            <a:r>
              <a:rPr lang="en-US" sz="2800" b="1" dirty="0">
                <a:latin typeface="Courier New" pitchFamily="49" charset="0"/>
              </a:rPr>
              <a:t>&gt;</a:t>
            </a:r>
            <a:r>
              <a:rPr lang="ru-RU" sz="2800" b="1" dirty="0">
                <a:latin typeface="Courier New" pitchFamily="49" charset="0"/>
              </a:rPr>
              <a:t> </a:t>
            </a:r>
          </a:p>
          <a:p>
            <a:pPr marL="176213" indent="-176213" eaLnBrk="1" hangingPunct="1"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    ...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</a:endParaRPr>
          </a:p>
        </p:txBody>
      </p:sp>
      <p:grpSp>
        <p:nvGrpSpPr>
          <p:cNvPr id="4" name="Group 13">
            <a:extLst>
              <a:ext uri="{FF2B5EF4-FFF2-40B4-BE49-F238E27FC236}">
                <a16:creationId xmlns:a16="http://schemas.microsoft.com/office/drawing/2014/main" id="{D44E46ED-973C-3CC2-F1A4-98C60143D8CD}"/>
              </a:ext>
            </a:extLst>
          </p:cNvPr>
          <p:cNvGrpSpPr>
            <a:grpSpLocks/>
          </p:cNvGrpSpPr>
          <p:nvPr/>
        </p:nvGrpSpPr>
        <p:grpSpPr bwMode="auto">
          <a:xfrm>
            <a:off x="3708908" y="5238188"/>
            <a:ext cx="6092825" cy="663576"/>
            <a:chOff x="796" y="2336"/>
            <a:chExt cx="3838" cy="418"/>
          </a:xfrm>
        </p:grpSpPr>
        <p:sp>
          <p:nvSpPr>
            <p:cNvPr id="8" name="Text Box 11">
              <a:extLst>
                <a:ext uri="{FF2B5EF4-FFF2-40B4-BE49-F238E27FC236}">
                  <a16:creationId xmlns:a16="http://schemas.microsoft.com/office/drawing/2014/main" id="{ABDA8036-7477-8B7C-1B3F-9F83955577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1" y="2399"/>
              <a:ext cx="3483" cy="291"/>
            </a:xfrm>
            <a:prstGeom prst="rect">
              <a:avLst/>
            </a:prstGeom>
            <a:solidFill>
              <a:srgbClr val="EAFFFF"/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ru-RU" sz="2400" dirty="0">
                  <a:latin typeface="Arial" charset="0"/>
                </a:rPr>
                <a:t>Бесконечный цикл (зацикливание)</a:t>
              </a:r>
            </a:p>
          </p:txBody>
        </p:sp>
        <p:sp>
          <p:nvSpPr>
            <p:cNvPr id="9" name="Oval 12">
              <a:extLst>
                <a:ext uri="{FF2B5EF4-FFF2-40B4-BE49-F238E27FC236}">
                  <a16:creationId xmlns:a16="http://schemas.microsoft.com/office/drawing/2014/main" id="{E25A5A40-2623-F555-1FAA-0529E0F5B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2336"/>
              <a:ext cx="409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?</a:t>
              </a:r>
            </a:p>
          </p:txBody>
        </p:sp>
      </p:grpSp>
      <p:sp>
        <p:nvSpPr>
          <p:cNvPr id="5" name="Text Box 10">
            <a:extLst>
              <a:ext uri="{FF2B5EF4-FFF2-40B4-BE49-F238E27FC236}">
                <a16:creationId xmlns:a16="http://schemas.microsoft.com/office/drawing/2014/main" id="{B445C1C6-E947-A313-1E77-6C273ACD6A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181" y="5205378"/>
            <a:ext cx="3125020" cy="803297"/>
          </a:xfrm>
          <a:prstGeom prst="rect">
            <a:avLst/>
          </a:prstGeom>
          <a:solidFill>
            <a:srgbClr val="EA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6213" indent="-176213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800" b="1" dirty="0">
                <a:latin typeface="Courier New" pitchFamily="49" charset="0"/>
              </a:rPr>
              <a:t>while True:</a:t>
            </a:r>
            <a:endParaRPr lang="ru-RU" sz="2800" b="1" dirty="0">
              <a:latin typeface="Courier New" pitchFamily="49" charset="0"/>
            </a:endParaRPr>
          </a:p>
          <a:p>
            <a:pPr marL="176213" indent="-176213" eaLnBrk="1" hangingPunct="1">
              <a:lnSpc>
                <a:spcPct val="80000"/>
              </a:lnSpc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  ...</a:t>
            </a:r>
          </a:p>
        </p:txBody>
      </p:sp>
      <p:sp>
        <p:nvSpPr>
          <p:cNvPr id="11" name="AutoShape 6">
            <a:extLst>
              <a:ext uri="{FF2B5EF4-FFF2-40B4-BE49-F238E27FC236}">
                <a16:creationId xmlns:a16="http://schemas.microsoft.com/office/drawing/2014/main" id="{DF562141-3983-1898-E81D-A02EA93ED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5532" y="3022198"/>
            <a:ext cx="1291321" cy="676275"/>
          </a:xfrm>
          <a:prstGeom prst="wedgeRoundRectCallout">
            <a:avLst>
              <a:gd name="adj1" fmla="val -102120"/>
              <a:gd name="adj2" fmla="val 33237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latin typeface="Arial" charset="0"/>
              </a:rPr>
              <a:t>тело цикла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8724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Сумма цифр числа</a:t>
            </a:r>
          </a:p>
        </p:txBody>
      </p:sp>
      <p:sp>
        <p:nvSpPr>
          <p:cNvPr id="42" name="Заголовок 1">
            <a:extLst>
              <a:ext uri="{FF2B5EF4-FFF2-40B4-BE49-F238E27FC236}">
                <a16:creationId xmlns:a16="http://schemas.microsoft.com/office/drawing/2014/main" id="{EF203A48-2A4B-3209-01D8-244EDBBFE274}"/>
              </a:ext>
            </a:extLst>
          </p:cNvPr>
          <p:cNvSpPr>
            <a:spLocks noGrp="1"/>
          </p:cNvSpPr>
          <p:nvPr/>
        </p:nvSpPr>
        <p:spPr bwMode="auto">
          <a:xfrm>
            <a:off x="1908175" y="454025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60" name="Rectangle 33">
            <a:extLst>
              <a:ext uri="{FF2B5EF4-FFF2-40B4-BE49-F238E27FC236}">
                <a16:creationId xmlns:a16="http://schemas.microsoft.com/office/drawing/2014/main" id="{BA738A94-1ADA-8303-29B9-655EACC37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40968"/>
            <a:ext cx="3795712" cy="325120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61" name="AutoShape 6">
            <a:extLst>
              <a:ext uri="{FF2B5EF4-FFF2-40B4-BE49-F238E27FC236}">
                <a16:creationId xmlns:a16="http://schemas.microsoft.com/office/drawing/2014/main" id="{52D41B45-35B8-63A1-78D1-D13243778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9537" y="666424"/>
            <a:ext cx="1481138" cy="377825"/>
          </a:xfrm>
          <a:prstGeom prst="flowChartTerminator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2400" dirty="0">
                <a:latin typeface="Arial" charset="0"/>
              </a:rPr>
              <a:t>начало</a:t>
            </a:r>
          </a:p>
        </p:txBody>
      </p:sp>
      <p:sp>
        <p:nvSpPr>
          <p:cNvPr id="62" name="Line 8">
            <a:extLst>
              <a:ext uri="{FF2B5EF4-FFF2-40B4-BE49-F238E27FC236}">
                <a16:creationId xmlns:a16="http://schemas.microsoft.com/office/drawing/2014/main" id="{6F2ED71C-4EE8-9A18-A98B-72DC1452CEA6}"/>
              </a:ext>
            </a:extLst>
          </p:cNvPr>
          <p:cNvSpPr>
            <a:spLocks noChangeShapeType="1"/>
          </p:cNvSpPr>
          <p:nvPr/>
        </p:nvSpPr>
        <p:spPr bwMode="auto">
          <a:xfrm>
            <a:off x="2108200" y="995735"/>
            <a:ext cx="0" cy="28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3" name="AutoShape 9">
            <a:extLst>
              <a:ext uri="{FF2B5EF4-FFF2-40B4-BE49-F238E27FC236}">
                <a16:creationId xmlns:a16="http://schemas.microsoft.com/office/drawing/2014/main" id="{B8A41E23-2596-146A-E791-C91ADE8CF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0870" y="4929560"/>
            <a:ext cx="1481138" cy="414338"/>
          </a:xfrm>
          <a:prstGeom prst="flowChartTerminator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2400" dirty="0">
                <a:latin typeface="Arial" charset="0"/>
              </a:rPr>
              <a:t>конец</a:t>
            </a:r>
          </a:p>
        </p:txBody>
      </p:sp>
      <p:sp>
        <p:nvSpPr>
          <p:cNvPr id="64" name="Line 10">
            <a:extLst>
              <a:ext uri="{FF2B5EF4-FFF2-40B4-BE49-F238E27FC236}">
                <a16:creationId xmlns:a16="http://schemas.microsoft.com/office/drawing/2014/main" id="{7B1BE6AB-FA5B-CD60-ED50-11F948C6BB3E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7887" y="4016747"/>
            <a:ext cx="0" cy="320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5" name="Text Box 11">
            <a:extLst>
              <a:ext uri="{FF2B5EF4-FFF2-40B4-BE49-F238E27FC236}">
                <a16:creationId xmlns:a16="http://schemas.microsoft.com/office/drawing/2014/main" id="{CF9220C2-9697-C319-71E8-8B602BB02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9887" y="3180135"/>
            <a:ext cx="68421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dirty="0"/>
              <a:t>нет</a:t>
            </a:r>
          </a:p>
        </p:txBody>
      </p:sp>
      <p:sp>
        <p:nvSpPr>
          <p:cNvPr id="66" name="Text Box 12">
            <a:extLst>
              <a:ext uri="{FF2B5EF4-FFF2-40B4-BE49-F238E27FC236}">
                <a16:creationId xmlns:a16="http://schemas.microsoft.com/office/drawing/2014/main" id="{AF8A2038-A3EA-6F26-4EA3-79D93D263D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7737" y="3897685"/>
            <a:ext cx="68421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/>
              <a:t>да</a:t>
            </a:r>
          </a:p>
        </p:txBody>
      </p:sp>
      <p:sp>
        <p:nvSpPr>
          <p:cNvPr id="67" name="AutoShape 13">
            <a:extLst>
              <a:ext uri="{FF2B5EF4-FFF2-40B4-BE49-F238E27FC236}">
                <a16:creationId xmlns:a16="http://schemas.microsoft.com/office/drawing/2014/main" id="{EAA73825-93B8-33BC-E810-A29029285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6825" y="3183310"/>
            <a:ext cx="1765300" cy="841375"/>
          </a:xfrm>
          <a:prstGeom prst="flowChartDecision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2400" b="1" dirty="0">
                <a:latin typeface="Courier New" pitchFamily="49" charset="0"/>
              </a:rPr>
              <a:t>N</a:t>
            </a:r>
            <a:r>
              <a:rPr lang="en-US" sz="2400" b="1" dirty="0">
                <a:latin typeface="Arial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!=</a:t>
            </a:r>
            <a:r>
              <a:rPr lang="en-US" sz="2400" b="1" dirty="0">
                <a:latin typeface="Arial" charset="0"/>
              </a:rPr>
              <a:t> </a:t>
            </a:r>
            <a:r>
              <a:rPr lang="en-US" sz="2400" b="1" dirty="0">
                <a:solidFill>
                  <a:srgbClr val="0095FF"/>
                </a:solidFill>
                <a:latin typeface="Courier New" pitchFamily="49" charset="0"/>
              </a:rPr>
              <a:t>0</a:t>
            </a:r>
            <a:r>
              <a:rPr lang="en-US" sz="2400" b="1" dirty="0">
                <a:latin typeface="Courier New" pitchFamily="49" charset="0"/>
              </a:rPr>
              <a:t>?</a:t>
            </a:r>
            <a:endParaRPr lang="ru-RU" sz="2400" b="1" dirty="0">
              <a:latin typeface="Courier New" pitchFamily="49" charset="0"/>
            </a:endParaRPr>
          </a:p>
        </p:txBody>
      </p:sp>
      <p:sp>
        <p:nvSpPr>
          <p:cNvPr id="68" name="Oval 14">
            <a:extLst>
              <a:ext uri="{FF2B5EF4-FFF2-40B4-BE49-F238E27FC236}">
                <a16:creationId xmlns:a16="http://schemas.microsoft.com/office/drawing/2014/main" id="{A7FBB5C1-598E-EB0B-60EF-A99DD6EDC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2843585"/>
            <a:ext cx="53975" cy="53975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 type="none" w="lg" len="lg"/>
          </a:ln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9" name="AutoShape 15">
            <a:extLst>
              <a:ext uri="{FF2B5EF4-FFF2-40B4-BE49-F238E27FC236}">
                <a16:creationId xmlns:a16="http://schemas.microsoft.com/office/drawing/2014/main" id="{DF121A04-3F14-93F4-E719-0E7847A58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975" y="1952997"/>
            <a:ext cx="1562100" cy="490538"/>
          </a:xfrm>
          <a:prstGeom prst="flowChartProcess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2400" b="1" dirty="0">
                <a:latin typeface="Courier New" pitchFamily="49" charset="0"/>
              </a:rPr>
              <a:t>s=</a:t>
            </a:r>
            <a:r>
              <a:rPr lang="en-US" sz="2400" b="1" dirty="0">
                <a:latin typeface="Arial" charset="0"/>
              </a:rPr>
              <a:t> </a:t>
            </a:r>
            <a:r>
              <a:rPr lang="en-US" sz="2400" b="1" dirty="0">
                <a:solidFill>
                  <a:srgbClr val="0095FF"/>
                </a:solidFill>
                <a:latin typeface="Arial" charset="0"/>
              </a:rPr>
              <a:t>0</a:t>
            </a:r>
            <a:endParaRPr lang="ru-RU" sz="2400" b="1" dirty="0">
              <a:solidFill>
                <a:srgbClr val="0095FF"/>
              </a:solidFill>
              <a:latin typeface="Courier New" pitchFamily="49" charset="0"/>
            </a:endParaRPr>
          </a:p>
        </p:txBody>
      </p:sp>
      <p:sp>
        <p:nvSpPr>
          <p:cNvPr id="70" name="Line 17">
            <a:extLst>
              <a:ext uri="{FF2B5EF4-FFF2-40B4-BE49-F238E27FC236}">
                <a16:creationId xmlns:a16="http://schemas.microsoft.com/office/drawing/2014/main" id="{C226BA22-8969-C298-A08F-17DE567A9D89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7887" y="2448297"/>
            <a:ext cx="0" cy="736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71" name="Freeform 19">
            <a:extLst>
              <a:ext uri="{FF2B5EF4-FFF2-40B4-BE49-F238E27FC236}">
                <a16:creationId xmlns:a16="http://schemas.microsoft.com/office/drawing/2014/main" id="{917DAF6F-4B95-7E6F-8367-EE65930A5D7B}"/>
              </a:ext>
            </a:extLst>
          </p:cNvPr>
          <p:cNvSpPr>
            <a:spLocks/>
          </p:cNvSpPr>
          <p:nvPr/>
        </p:nvSpPr>
        <p:spPr bwMode="auto">
          <a:xfrm>
            <a:off x="265112" y="2859460"/>
            <a:ext cx="1930400" cy="2979737"/>
          </a:xfrm>
          <a:custGeom>
            <a:avLst/>
            <a:gdLst>
              <a:gd name="T0" fmla="*/ 2147483646 w 1216"/>
              <a:gd name="T1" fmla="*/ 2147483646 h 1539"/>
              <a:gd name="T2" fmla="*/ 2147483646 w 1216"/>
              <a:gd name="T3" fmla="*/ 2147483646 h 1539"/>
              <a:gd name="T4" fmla="*/ 0 w 1216"/>
              <a:gd name="T5" fmla="*/ 2147483646 h 1539"/>
              <a:gd name="T6" fmla="*/ 0 w 1216"/>
              <a:gd name="T7" fmla="*/ 2147483646 h 1539"/>
              <a:gd name="T8" fmla="*/ 2147483646 w 1216"/>
              <a:gd name="T9" fmla="*/ 0 h 15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6"/>
              <a:gd name="T16" fmla="*/ 0 h 1539"/>
              <a:gd name="T17" fmla="*/ 1216 w 1216"/>
              <a:gd name="T18" fmla="*/ 1539 h 15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6" h="1539">
                <a:moveTo>
                  <a:pt x="1216" y="1336"/>
                </a:moveTo>
                <a:lnTo>
                  <a:pt x="1216" y="1538"/>
                </a:lnTo>
                <a:lnTo>
                  <a:pt x="0" y="1539"/>
                </a:lnTo>
                <a:lnTo>
                  <a:pt x="0" y="4"/>
                </a:lnTo>
                <a:lnTo>
                  <a:pt x="1187" y="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72" name="AutoShape 20">
            <a:extLst>
              <a:ext uri="{FF2B5EF4-FFF2-40B4-BE49-F238E27FC236}">
                <a16:creationId xmlns:a16="http://schemas.microsoft.com/office/drawing/2014/main" id="{F9B2A62A-1B69-5EBE-0D2E-F94EA4C68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025" y="4354885"/>
            <a:ext cx="2674937" cy="1262062"/>
          </a:xfrm>
          <a:prstGeom prst="flowChartProcess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92075" eaLnBrk="1" hangingPunct="1">
              <a:defRPr/>
            </a:pPr>
            <a:r>
              <a:rPr lang="en-US" sz="2400" b="1" dirty="0">
                <a:latin typeface="Courier New" pitchFamily="49" charset="0"/>
              </a:rPr>
              <a:t>d = </a:t>
            </a:r>
            <a:r>
              <a:rPr lang="en-US" sz="2400" b="1" dirty="0">
                <a:latin typeface="Arial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N %</a:t>
            </a:r>
            <a:r>
              <a:rPr lang="en-US" sz="2400" b="1" dirty="0">
                <a:latin typeface="Arial" charset="0"/>
              </a:rPr>
              <a:t> </a:t>
            </a:r>
            <a:r>
              <a:rPr lang="en-US" sz="2400" b="1" dirty="0">
                <a:solidFill>
                  <a:srgbClr val="0095FF"/>
                </a:solidFill>
                <a:latin typeface="Courier New" pitchFamily="49" charset="0"/>
              </a:rPr>
              <a:t>10</a:t>
            </a:r>
            <a:endParaRPr lang="en-US" sz="2400" b="1" dirty="0">
              <a:latin typeface="Courier New" pitchFamily="49" charset="0"/>
            </a:endParaRPr>
          </a:p>
          <a:p>
            <a:pPr marL="92075" eaLnBrk="1" hangingPunct="1">
              <a:defRPr/>
            </a:pPr>
            <a:r>
              <a:rPr lang="en-US" sz="2400" b="1" dirty="0">
                <a:latin typeface="Courier New" pitchFamily="49" charset="0"/>
              </a:rPr>
              <a:t>s +=</a:t>
            </a:r>
            <a:r>
              <a:rPr lang="en-US" sz="2400" b="1" dirty="0">
                <a:latin typeface="Arial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 d</a:t>
            </a:r>
            <a:endParaRPr lang="en-US" sz="2400" b="1" dirty="0">
              <a:solidFill>
                <a:srgbClr val="0095FF"/>
              </a:solidFill>
              <a:latin typeface="Courier New" pitchFamily="49" charset="0"/>
            </a:endParaRPr>
          </a:p>
          <a:p>
            <a:pPr marL="92075" eaLnBrk="1" hangingPunct="1">
              <a:defRPr/>
            </a:pPr>
            <a:r>
              <a:rPr lang="en-US" sz="2400" b="1" dirty="0">
                <a:latin typeface="Courier New" pitchFamily="49" charset="0"/>
              </a:rPr>
              <a:t>N =</a:t>
            </a:r>
            <a:r>
              <a:rPr lang="en-US" sz="2400" b="1" dirty="0">
                <a:latin typeface="Arial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N //</a:t>
            </a:r>
            <a:r>
              <a:rPr lang="en-US" sz="2400" b="1" dirty="0">
                <a:latin typeface="Arial" charset="0"/>
              </a:rPr>
              <a:t> </a:t>
            </a:r>
            <a:r>
              <a:rPr lang="en-US" sz="2400" b="1" dirty="0">
                <a:solidFill>
                  <a:srgbClr val="0095FF"/>
                </a:solidFill>
                <a:latin typeface="Courier New" pitchFamily="49" charset="0"/>
              </a:rPr>
              <a:t>10</a:t>
            </a:r>
            <a:endParaRPr lang="ru-RU" sz="2400" b="1" dirty="0">
              <a:latin typeface="Courier New" pitchFamily="49" charset="0"/>
            </a:endParaRPr>
          </a:p>
        </p:txBody>
      </p:sp>
      <p:sp>
        <p:nvSpPr>
          <p:cNvPr id="73" name="AutoShape 23">
            <a:extLst>
              <a:ext uri="{FF2B5EF4-FFF2-40B4-BE49-F238E27FC236}">
                <a16:creationId xmlns:a16="http://schemas.microsoft.com/office/drawing/2014/main" id="{35C4EA83-E76F-4592-4428-74BA89155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9899" y="1085851"/>
            <a:ext cx="1159002" cy="956679"/>
          </a:xfrm>
          <a:prstGeom prst="wedgeRoundRectCallout">
            <a:avLst>
              <a:gd name="adj1" fmla="val -107784"/>
              <a:gd name="adj2" fmla="val 51654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600" dirty="0">
                <a:latin typeface="Arial" charset="0"/>
              </a:rPr>
              <a:t>обнулить сумму</a:t>
            </a:r>
          </a:p>
        </p:txBody>
      </p:sp>
      <p:sp>
        <p:nvSpPr>
          <p:cNvPr id="74" name="AutoShape 28">
            <a:extLst>
              <a:ext uri="{FF2B5EF4-FFF2-40B4-BE49-F238E27FC236}">
                <a16:creationId xmlns:a16="http://schemas.microsoft.com/office/drawing/2014/main" id="{6588FF15-AFE6-8E21-88F4-404B7B6AB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273547"/>
            <a:ext cx="2066925" cy="396875"/>
          </a:xfrm>
          <a:prstGeom prst="flowChartInputOutpu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2400" dirty="0">
                <a:latin typeface="Arial" charset="0"/>
              </a:rPr>
              <a:t>ввод </a:t>
            </a:r>
            <a:r>
              <a:rPr lang="en-US" sz="2400" b="1" dirty="0">
                <a:latin typeface="Courier New" pitchFamily="49" charset="0"/>
              </a:rPr>
              <a:t>N</a:t>
            </a:r>
            <a:endParaRPr lang="ru-RU" sz="2400" b="1" dirty="0">
              <a:latin typeface="Courier New" pitchFamily="49" charset="0"/>
            </a:endParaRPr>
          </a:p>
        </p:txBody>
      </p:sp>
      <p:sp>
        <p:nvSpPr>
          <p:cNvPr id="75" name="Line 29">
            <a:extLst>
              <a:ext uri="{FF2B5EF4-FFF2-40B4-BE49-F238E27FC236}">
                <a16:creationId xmlns:a16="http://schemas.microsoft.com/office/drawing/2014/main" id="{DB2DE87F-A890-F355-E7F2-8813341C237B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7250" y="1668835"/>
            <a:ext cx="0" cy="287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76" name="Freeform 30">
            <a:extLst>
              <a:ext uri="{FF2B5EF4-FFF2-40B4-BE49-F238E27FC236}">
                <a16:creationId xmlns:a16="http://schemas.microsoft.com/office/drawing/2014/main" id="{E266E2BF-E9C2-EA7A-04E6-08DC1067AFA2}"/>
              </a:ext>
            </a:extLst>
          </p:cNvPr>
          <p:cNvSpPr>
            <a:spLocks/>
          </p:cNvSpPr>
          <p:nvPr/>
        </p:nvSpPr>
        <p:spPr bwMode="auto">
          <a:xfrm>
            <a:off x="3035300" y="3603997"/>
            <a:ext cx="2108200" cy="590550"/>
          </a:xfrm>
          <a:custGeom>
            <a:avLst/>
            <a:gdLst>
              <a:gd name="T0" fmla="*/ 0 w 1112"/>
              <a:gd name="T1" fmla="*/ 0 h 355"/>
              <a:gd name="T2" fmla="*/ 2147483646 w 1112"/>
              <a:gd name="T3" fmla="*/ 0 h 355"/>
              <a:gd name="T4" fmla="*/ 2147483646 w 1112"/>
              <a:gd name="T5" fmla="*/ 2147483646 h 355"/>
              <a:gd name="T6" fmla="*/ 0 60000 65536"/>
              <a:gd name="T7" fmla="*/ 0 60000 65536"/>
              <a:gd name="T8" fmla="*/ 0 60000 65536"/>
              <a:gd name="T9" fmla="*/ 0 w 1112"/>
              <a:gd name="T10" fmla="*/ 0 h 355"/>
              <a:gd name="T11" fmla="*/ 1112 w 1112"/>
              <a:gd name="T12" fmla="*/ 355 h 3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12" h="355">
                <a:moveTo>
                  <a:pt x="0" y="0"/>
                </a:moveTo>
                <a:lnTo>
                  <a:pt x="1112" y="0"/>
                </a:lnTo>
                <a:lnTo>
                  <a:pt x="1112" y="355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77" name="Line 31">
            <a:extLst>
              <a:ext uri="{FF2B5EF4-FFF2-40B4-BE49-F238E27FC236}">
                <a16:creationId xmlns:a16="http://schemas.microsoft.com/office/drawing/2014/main" id="{22FC7FAC-F6D2-80D4-1CB5-28EE724B36E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3500" y="4642222"/>
            <a:ext cx="0" cy="2873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78" name="AutoShape 34">
            <a:extLst>
              <a:ext uri="{FF2B5EF4-FFF2-40B4-BE49-F238E27FC236}">
                <a16:creationId xmlns:a16="http://schemas.microsoft.com/office/drawing/2014/main" id="{FF8CC7E3-9AAD-1EE8-1B9B-4D25289E2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9667" y="2287005"/>
            <a:ext cx="1818537" cy="933450"/>
          </a:xfrm>
          <a:prstGeom prst="wedgeRoundRectCallout">
            <a:avLst>
              <a:gd name="adj1" fmla="val -87375"/>
              <a:gd name="adj2" fmla="val 60376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900" dirty="0">
                <a:latin typeface="Arial" charset="0"/>
              </a:rPr>
              <a:t>выполнять </a:t>
            </a:r>
            <a:br>
              <a:rPr lang="en-US" sz="1900" dirty="0">
                <a:latin typeface="Arial" charset="0"/>
              </a:rPr>
            </a:br>
            <a:r>
              <a:rPr lang="ru-RU" sz="1900" dirty="0">
                <a:latin typeface="Arial" charset="0"/>
              </a:rPr>
              <a:t>"пока </a:t>
            </a:r>
            <a:r>
              <a:rPr lang="en-US" sz="1900" b="1" dirty="0">
                <a:latin typeface="Courier New" pitchFamily="49" charset="0"/>
              </a:rPr>
              <a:t>N</a:t>
            </a:r>
            <a:r>
              <a:rPr lang="en-US" sz="1900" b="1" dirty="0">
                <a:latin typeface="Arial" charset="0"/>
              </a:rPr>
              <a:t> </a:t>
            </a:r>
            <a:r>
              <a:rPr lang="en-US" sz="1900" b="1" dirty="0">
                <a:latin typeface="Courier New" pitchFamily="49" charset="0"/>
              </a:rPr>
              <a:t>!=</a:t>
            </a:r>
            <a:r>
              <a:rPr lang="en-US" sz="1900" b="1" dirty="0">
                <a:latin typeface="Arial" charset="0"/>
              </a:rPr>
              <a:t> </a:t>
            </a:r>
            <a:r>
              <a:rPr lang="en-US" sz="1900" b="1" dirty="0">
                <a:latin typeface="Courier New" pitchFamily="49" charset="0"/>
              </a:rPr>
              <a:t>0</a:t>
            </a:r>
            <a:r>
              <a:rPr lang="ru-RU" sz="1900" dirty="0">
                <a:latin typeface="Courier New" pitchFamily="49" charset="0"/>
              </a:rPr>
              <a:t>"</a:t>
            </a:r>
            <a:endParaRPr lang="ru-RU" sz="1900" dirty="0">
              <a:latin typeface="Arial" charset="0"/>
            </a:endParaRPr>
          </a:p>
        </p:txBody>
      </p:sp>
      <p:sp>
        <p:nvSpPr>
          <p:cNvPr id="79" name="AutoShape 28">
            <a:extLst>
              <a:ext uri="{FF2B5EF4-FFF2-40B4-BE49-F238E27FC236}">
                <a16:creationId xmlns:a16="http://schemas.microsoft.com/office/drawing/2014/main" id="{4C7B774E-9198-499A-B514-85B17D203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8887" y="4192960"/>
            <a:ext cx="2108201" cy="449262"/>
          </a:xfrm>
          <a:prstGeom prst="flowChartInputOutput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вывод </a:t>
            </a:r>
            <a:r>
              <a:rPr lang="en-US" sz="2400" b="1" dirty="0">
                <a:latin typeface="Courier New" pitchFamily="49" charset="0"/>
              </a:rPr>
              <a:t>s</a:t>
            </a:r>
            <a:endParaRPr lang="ru-RU" sz="2400" b="1" dirty="0">
              <a:latin typeface="Courier New" pitchFamily="49" charset="0"/>
            </a:endParaRPr>
          </a:p>
        </p:txBody>
      </p:sp>
      <p:sp>
        <p:nvSpPr>
          <p:cNvPr id="81" name="Text Box 5">
            <a:extLst>
              <a:ext uri="{FF2B5EF4-FFF2-40B4-BE49-F238E27FC236}">
                <a16:creationId xmlns:a16="http://schemas.microsoft.com/office/drawing/2014/main" id="{544F69AF-4872-3F42-2303-5FB60DF8A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6733" y="894023"/>
            <a:ext cx="6541068" cy="3115148"/>
          </a:xfrm>
          <a:prstGeom prst="rect">
            <a:avLst/>
          </a:prstGeom>
          <a:solidFill>
            <a:srgbClr val="EA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r>
              <a:rPr lang="en-US" sz="2000" b="1" dirty="0">
                <a:latin typeface="Courier New" pitchFamily="49" charset="0"/>
              </a:rPr>
              <a:t>N = 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</a:rPr>
              <a:t>(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input</a:t>
            </a:r>
            <a:r>
              <a:rPr lang="en-US" sz="2000" b="1" dirty="0">
                <a:latin typeface="Courier New" pitchFamily="49" charset="0"/>
              </a:rPr>
              <a:t>(</a:t>
            </a:r>
            <a:r>
              <a:rPr lang="ru-RU" sz="2000" b="1" dirty="0">
                <a:solidFill>
                  <a:srgbClr val="C00000"/>
                </a:solidFill>
                <a:latin typeface="Courier New" pitchFamily="49" charset="0"/>
              </a:rPr>
              <a:t>"Введите целое число"</a:t>
            </a:r>
            <a:r>
              <a:rPr lang="en-US" sz="2000" b="1" dirty="0">
                <a:latin typeface="Courier New" pitchFamily="49" charset="0"/>
              </a:rPr>
              <a:t>))</a:t>
            </a:r>
            <a:endParaRPr lang="ru-RU" sz="2000" b="1" dirty="0">
              <a:latin typeface="Courier New" pitchFamily="49" charset="0"/>
            </a:endParaRPr>
          </a:p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r>
              <a:rPr lang="en-US" sz="2000" b="1" dirty="0">
                <a:latin typeface="Courier New" pitchFamily="49" charset="0"/>
              </a:rPr>
              <a:t>N1 = N</a:t>
            </a:r>
            <a:endParaRPr lang="ru-RU" sz="2000" b="1" dirty="0">
              <a:latin typeface="Courier New" pitchFamily="49" charset="0"/>
            </a:endParaRPr>
          </a:p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r>
              <a:rPr lang="da-DK" sz="2000" b="1" dirty="0">
                <a:latin typeface="Courier New" pitchFamily="49" charset="0"/>
              </a:rPr>
              <a:t>s </a:t>
            </a:r>
            <a:r>
              <a:rPr lang="en-US" sz="2000" b="1" dirty="0">
                <a:latin typeface="Courier New" pitchFamily="49" charset="0"/>
              </a:rPr>
              <a:t>= </a:t>
            </a:r>
            <a:r>
              <a:rPr lang="da-DK" sz="2000" b="1" dirty="0">
                <a:solidFill>
                  <a:srgbClr val="0095FF"/>
                </a:solidFill>
                <a:latin typeface="Courier New" pitchFamily="49" charset="0"/>
              </a:rPr>
              <a:t>0</a:t>
            </a:r>
          </a:p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r>
              <a:rPr lang="en-US" sz="2000" b="1" dirty="0">
                <a:latin typeface="Courier New" pitchFamily="49" charset="0"/>
              </a:rPr>
              <a:t>  </a:t>
            </a:r>
          </a:p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endParaRPr lang="en-US" sz="2000" b="1" dirty="0">
              <a:latin typeface="Courier New" pitchFamily="49" charset="0"/>
            </a:endParaRPr>
          </a:p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endParaRPr lang="en-US" sz="2000" b="1" dirty="0">
              <a:latin typeface="Courier New" pitchFamily="49" charset="0"/>
            </a:endParaRPr>
          </a:p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endParaRPr lang="en-US" sz="2000" b="1" dirty="0">
              <a:latin typeface="Courier New" pitchFamily="49" charset="0"/>
            </a:endParaRPr>
          </a:p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r>
              <a:rPr lang="sq-AL" sz="2000" b="1" dirty="0">
                <a:solidFill>
                  <a:srgbClr val="0070C0"/>
                </a:solidFill>
                <a:latin typeface="Courier New" pitchFamily="49" charset="0"/>
              </a:rPr>
              <a:t>print</a:t>
            </a:r>
            <a:r>
              <a:rPr lang="sq-AL" sz="2000" b="1" dirty="0">
                <a:latin typeface="Courier New" pitchFamily="49" charset="0"/>
              </a:rPr>
              <a:t>(</a:t>
            </a:r>
            <a:r>
              <a:rPr lang="ru-RU" sz="2000" b="1" dirty="0">
                <a:solidFill>
                  <a:srgbClr val="C00000"/>
                </a:solidFill>
                <a:latin typeface="Courier New" pitchFamily="49" charset="0"/>
              </a:rPr>
              <a:t>"Сумма цифр числа"</a:t>
            </a:r>
            <a:r>
              <a:rPr lang="ru-RU" sz="2000" b="1" dirty="0">
                <a:latin typeface="Courier New" pitchFamily="49" charset="0"/>
              </a:rPr>
              <a:t>,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da-DK" sz="2000" b="1" dirty="0">
                <a:latin typeface="Courier New" pitchFamily="49" charset="0"/>
              </a:rPr>
              <a:t>N1,</a:t>
            </a:r>
            <a:r>
              <a:rPr lang="da-DK" sz="2000" b="1" dirty="0">
                <a:solidFill>
                  <a:srgbClr val="C00000"/>
                </a:solidFill>
                <a:latin typeface="Courier New" pitchFamily="49" charset="0"/>
              </a:rPr>
              <a:t>"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Arial" charset="0"/>
              </a:rPr>
              <a:t>=</a:t>
            </a:r>
            <a:r>
              <a:rPr lang="ru-RU" sz="2000" b="1" dirty="0">
                <a:solidFill>
                  <a:srgbClr val="C00000"/>
                </a:solidFill>
                <a:latin typeface="Courier New" pitchFamily="49" charset="0"/>
              </a:rPr>
              <a:t>"</a:t>
            </a:r>
            <a:r>
              <a:rPr lang="ru-RU" sz="2000" b="1" dirty="0">
                <a:latin typeface="Courier New" pitchFamily="49" charset="0"/>
              </a:rPr>
              <a:t>,</a:t>
            </a:r>
            <a:r>
              <a:rPr lang="ru-RU" sz="2000" b="1" dirty="0">
                <a:latin typeface="Arial" charset="0"/>
              </a:rPr>
              <a:t> </a:t>
            </a:r>
            <a:r>
              <a:rPr lang="en-US" sz="2000" b="1" dirty="0">
                <a:latin typeface="Courier New" pitchFamily="49" charset="0"/>
              </a:rPr>
              <a:t>s)</a:t>
            </a:r>
            <a:endParaRPr lang="ru-RU" sz="2000" b="1" dirty="0">
              <a:solidFill>
                <a:srgbClr val="0095FF"/>
              </a:solidFill>
              <a:latin typeface="Courier New" pitchFamily="49" charset="0"/>
            </a:endParaRPr>
          </a:p>
        </p:txBody>
      </p:sp>
      <p:sp>
        <p:nvSpPr>
          <p:cNvPr id="82" name="Rectangle 6">
            <a:extLst>
              <a:ext uri="{FF2B5EF4-FFF2-40B4-BE49-F238E27FC236}">
                <a16:creationId xmlns:a16="http://schemas.microsoft.com/office/drawing/2014/main" id="{F2FB2BBD-FB87-B1A0-CBEA-A21381A45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3879" y="2017528"/>
            <a:ext cx="2740722" cy="1491154"/>
          </a:xfrm>
          <a:prstGeom prst="rect">
            <a:avLst/>
          </a:prstGeom>
          <a:solidFill>
            <a:srgbClr val="93E0DD"/>
          </a:solidFill>
          <a:ln w="12700">
            <a:solidFill>
              <a:schemeClr val="tx1"/>
            </a:solidFill>
            <a:prstDash val="dash"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while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da-DK" sz="2000" b="1" dirty="0">
                <a:latin typeface="Courier New" pitchFamily="49" charset="0"/>
              </a:rPr>
              <a:t>N != </a:t>
            </a:r>
            <a:r>
              <a:rPr lang="da-DK" sz="2000" b="1" dirty="0">
                <a:solidFill>
                  <a:srgbClr val="0095FF"/>
                </a:solidFill>
                <a:latin typeface="Courier New" pitchFamily="49" charset="0"/>
              </a:rPr>
              <a:t>0</a:t>
            </a:r>
            <a:r>
              <a:rPr lang="da-DK" sz="2000" b="1" dirty="0">
                <a:latin typeface="Courier New" pitchFamily="49" charset="0"/>
              </a:rPr>
              <a:t>:</a:t>
            </a:r>
          </a:p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r>
              <a:rPr lang="en-US" sz="2000" b="1" dirty="0">
                <a:latin typeface="Courier New" pitchFamily="49" charset="0"/>
              </a:rPr>
              <a:t> </a:t>
            </a:r>
            <a:r>
              <a:rPr lang="ru-RU" sz="2000" b="1" dirty="0">
                <a:latin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</a:rPr>
              <a:t>d </a:t>
            </a:r>
            <a:r>
              <a:rPr lang="da-DK" sz="2000" b="1" dirty="0">
                <a:latin typeface="Courier New" pitchFamily="49" charset="0"/>
              </a:rPr>
              <a:t>= </a:t>
            </a:r>
            <a:r>
              <a:rPr lang="da-DK" sz="2000" b="1" dirty="0">
                <a:latin typeface="Arial" charset="0"/>
              </a:rPr>
              <a:t> </a:t>
            </a:r>
            <a:r>
              <a:rPr lang="en-US" sz="2000" b="1" dirty="0">
                <a:latin typeface="Courier New" pitchFamily="49" charset="0"/>
              </a:rPr>
              <a:t>N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%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da-DK" sz="2000" b="1" dirty="0">
                <a:solidFill>
                  <a:srgbClr val="0095FF"/>
                </a:solidFill>
                <a:latin typeface="Courier New" pitchFamily="49" charset="0"/>
              </a:rPr>
              <a:t>10</a:t>
            </a:r>
            <a:endParaRPr lang="en-US" sz="2000" b="1" dirty="0">
              <a:latin typeface="Courier New" pitchFamily="49" charset="0"/>
            </a:endParaRPr>
          </a:p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r>
              <a:rPr lang="ru-RU" sz="2000" b="1" dirty="0">
                <a:latin typeface="Courier New" pitchFamily="49" charset="0"/>
              </a:rPr>
              <a:t>  </a:t>
            </a:r>
            <a:r>
              <a:rPr lang="da-DK" sz="2000" b="1" dirty="0">
                <a:latin typeface="Courier New" pitchFamily="49" charset="0"/>
              </a:rPr>
              <a:t>s +=</a:t>
            </a:r>
            <a:r>
              <a:rPr lang="da-DK" sz="2000" b="1" dirty="0">
                <a:latin typeface="Arial" charset="0"/>
              </a:rPr>
              <a:t> </a:t>
            </a:r>
            <a:r>
              <a:rPr lang="da-DK" sz="2000" b="1" dirty="0">
                <a:latin typeface="Courier New" pitchFamily="49" charset="0"/>
              </a:rPr>
              <a:t>d</a:t>
            </a:r>
            <a:endParaRPr lang="da-DK" sz="2000" b="1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 eaLnBrk="1" hangingPunct="1">
              <a:lnSpc>
                <a:spcPct val="110000"/>
              </a:lnSpc>
              <a:spcBef>
                <a:spcPct val="15000"/>
              </a:spcBef>
              <a:defRPr/>
            </a:pPr>
            <a:r>
              <a:rPr lang="ru-RU" sz="2000" b="1" dirty="0">
                <a:latin typeface="Courier New" pitchFamily="49" charset="0"/>
              </a:rPr>
              <a:t>  </a:t>
            </a:r>
            <a:r>
              <a:rPr lang="da-DK" sz="2000" b="1" dirty="0">
                <a:latin typeface="Courier New" pitchFamily="49" charset="0"/>
              </a:rPr>
              <a:t>N = N // </a:t>
            </a:r>
            <a:r>
              <a:rPr lang="da-DK" sz="2000" b="1" dirty="0">
                <a:solidFill>
                  <a:srgbClr val="0095FF"/>
                </a:solidFill>
                <a:latin typeface="Courier New" pitchFamily="49" charset="0"/>
              </a:rPr>
              <a:t>10</a:t>
            </a:r>
            <a:endParaRPr lang="da-DK" sz="2000" b="1" dirty="0">
              <a:latin typeface="Courier New" pitchFamily="49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9125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158723" y="-24875"/>
            <a:ext cx="11425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Алгоритм Евклида</a:t>
            </a:r>
            <a:r>
              <a:rPr lang="en-US" altLang="ru-RU" sz="3600" dirty="0"/>
              <a:t>. </a:t>
            </a:r>
            <a:r>
              <a:rPr lang="ru-RU" altLang="ru-RU" sz="3600" dirty="0">
                <a:solidFill>
                  <a:srgbClr val="000000"/>
                </a:solidFill>
              </a:rPr>
              <a:t>Найти НОД двух натуральных чисел.</a:t>
            </a:r>
            <a:endParaRPr lang="ru-RU" altLang="ru-RU" sz="36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CF459E-D7FD-7CF2-1665-32FEC1555E43}"/>
              </a:ext>
            </a:extLst>
          </p:cNvPr>
          <p:cNvSpPr>
            <a:spLocks noGrp="1"/>
          </p:cNvSpPr>
          <p:nvPr/>
        </p:nvSpPr>
        <p:spPr bwMode="auto">
          <a:xfrm>
            <a:off x="1806575" y="491331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8538C7DD-6F73-82E4-BCB9-2A00B2EFA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01" y="1680669"/>
            <a:ext cx="1366837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5" name="Text Box 6">
            <a:extLst>
              <a:ext uri="{FF2B5EF4-FFF2-40B4-BE49-F238E27FC236}">
                <a16:creationId xmlns:a16="http://schemas.microsoft.com/office/drawing/2014/main" id="{F5A4456D-8782-30AE-EFB2-FCB95F544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6524" y="3146845"/>
            <a:ext cx="2173287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/>
              <a:t>Евклид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(365-300 до. н. э.) 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017E7C84-1FAD-498A-11D6-E654B94AC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292" y="1952212"/>
            <a:ext cx="4605337" cy="955675"/>
          </a:xfrm>
          <a:prstGeom prst="rect">
            <a:avLst/>
          </a:prstGeom>
          <a:solidFill>
            <a:srgbClr val="EAFF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800" b="1" dirty="0">
                <a:latin typeface="Courier New" pitchFamily="49" charset="0"/>
              </a:rPr>
              <a:t>НОД(</a:t>
            </a:r>
            <a:r>
              <a:rPr lang="en-US" sz="2800" b="1" dirty="0" err="1">
                <a:latin typeface="Courier New" pitchFamily="49" charset="0"/>
              </a:rPr>
              <a:t>a,b</a:t>
            </a:r>
            <a:r>
              <a:rPr lang="en-US" sz="2800" b="1" dirty="0">
                <a:latin typeface="Courier New" pitchFamily="49" charset="0"/>
              </a:rPr>
              <a:t>)=</a:t>
            </a:r>
            <a:r>
              <a:rPr lang="en-US" b="1" dirty="0">
                <a:latin typeface="Arial" charset="0"/>
              </a:rPr>
              <a:t> </a:t>
            </a:r>
            <a:r>
              <a:rPr lang="ru-RU" sz="2800" b="1" dirty="0">
                <a:latin typeface="Courier New" pitchFamily="49" charset="0"/>
              </a:rPr>
              <a:t>НОД(</a:t>
            </a:r>
            <a:r>
              <a:rPr lang="en-US" sz="2800" b="1" dirty="0">
                <a:latin typeface="Courier New" pitchFamily="49" charset="0"/>
              </a:rPr>
              <a:t>a-b,</a:t>
            </a:r>
            <a:r>
              <a:rPr lang="en-US" b="1" dirty="0">
                <a:latin typeface="Arial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b)</a:t>
            </a:r>
            <a:r>
              <a:rPr lang="ru-RU" sz="2800" b="1" dirty="0">
                <a:latin typeface="Courier New" pitchFamily="49" charset="0"/>
              </a:rPr>
              <a:t> </a:t>
            </a:r>
          </a:p>
          <a:p>
            <a:pPr eaLnBrk="1" hangingPunct="1">
              <a:defRPr/>
            </a:pPr>
            <a:r>
              <a:rPr lang="ru-RU" sz="2800" b="1" dirty="0">
                <a:latin typeface="Courier New" pitchFamily="49" charset="0"/>
              </a:rPr>
              <a:t>        </a:t>
            </a:r>
            <a:r>
              <a:rPr lang="en-US" sz="2800" b="1" dirty="0">
                <a:latin typeface="Courier New" pitchFamily="49" charset="0"/>
              </a:rPr>
              <a:t>=</a:t>
            </a:r>
            <a:r>
              <a:rPr lang="en-US" b="1" dirty="0">
                <a:latin typeface="Arial" charset="0"/>
              </a:rPr>
              <a:t> </a:t>
            </a:r>
            <a:r>
              <a:rPr lang="ru-RU" sz="2800" b="1" dirty="0">
                <a:latin typeface="Courier New" pitchFamily="49" charset="0"/>
              </a:rPr>
              <a:t>НОД(</a:t>
            </a:r>
            <a:r>
              <a:rPr lang="en-US" sz="2800" b="1" dirty="0">
                <a:latin typeface="Courier New" pitchFamily="49" charset="0"/>
              </a:rPr>
              <a:t>a,</a:t>
            </a:r>
            <a:r>
              <a:rPr lang="en-US" sz="2800" b="1" dirty="0">
                <a:latin typeface="Arial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b-a)</a:t>
            </a:r>
            <a:endParaRPr lang="ru-RU" sz="2800" b="1" dirty="0">
              <a:latin typeface="Courier New" pitchFamily="49" charset="0"/>
            </a:endParaRP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5CDF7D8E-E436-3AAC-801A-F663875E3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3" y="732610"/>
            <a:ext cx="11677647" cy="80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300" dirty="0"/>
              <a:t>Заменяем большее из двух чисел </a:t>
            </a:r>
            <a:r>
              <a:rPr lang="ru-RU" altLang="ru-RU" sz="2300" dirty="0">
                <a:solidFill>
                  <a:srgbClr val="00C4BA"/>
                </a:solidFill>
              </a:rPr>
              <a:t>разностью</a:t>
            </a:r>
            <a:r>
              <a:rPr lang="ru-RU" altLang="ru-RU" sz="2300" dirty="0"/>
              <a:t> большего и меньшего до тех пор, пока они не станут равны. Это и есть НОД.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0E02BD-349B-12DD-7465-84F25D61D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23" y="3771061"/>
            <a:ext cx="5400829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 dirty="0">
                <a:latin typeface="Courier New" panose="02070309020205020404" pitchFamily="49" charset="0"/>
              </a:rPr>
              <a:t>НОД</a:t>
            </a:r>
            <a:r>
              <a:rPr lang="ru-RU" altLang="ru-RU" sz="24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(14</a:t>
            </a:r>
            <a:r>
              <a:rPr lang="en-US" altLang="ru-RU" sz="2400" b="1" dirty="0">
                <a:latin typeface="Courier New" panose="02070309020205020404" pitchFamily="49" charset="0"/>
              </a:rPr>
              <a:t>,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21</a:t>
            </a:r>
            <a:r>
              <a:rPr lang="en-US" altLang="ru-RU" sz="2400" b="1" dirty="0">
                <a:latin typeface="Courier New" panose="02070309020205020404" pitchFamily="49" charset="0"/>
              </a:rPr>
              <a:t>)</a:t>
            </a:r>
            <a:r>
              <a:rPr lang="ru-RU" altLang="ru-RU" sz="1800" b="1" dirty="0"/>
              <a:t> </a:t>
            </a:r>
            <a:r>
              <a:rPr lang="en-US" altLang="ru-RU" sz="2400" b="1" dirty="0">
                <a:latin typeface="Courier New" panose="02070309020205020404" pitchFamily="49" charset="0"/>
              </a:rPr>
              <a:t>=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НОД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(14</a:t>
            </a:r>
            <a:r>
              <a:rPr lang="en-US" altLang="ru-RU" sz="2400" b="1" dirty="0">
                <a:latin typeface="Courier New" panose="02070309020205020404" pitchFamily="49" charset="0"/>
              </a:rPr>
              <a:t>,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21-14</a:t>
            </a:r>
            <a:r>
              <a:rPr lang="en-US" altLang="ru-RU" sz="2400" b="1" dirty="0">
                <a:latin typeface="Courier New" panose="02070309020205020404" pitchFamily="49" charset="0"/>
              </a:rPr>
              <a:t>)</a:t>
            </a:r>
            <a:r>
              <a:rPr lang="ru-RU" altLang="ru-RU" sz="1800" b="1" dirty="0"/>
              <a:t> </a:t>
            </a:r>
            <a:r>
              <a:rPr lang="en-US" altLang="ru-RU" sz="2400" b="1" dirty="0">
                <a:latin typeface="Courier New" panose="02070309020205020404" pitchFamily="49" charset="0"/>
              </a:rPr>
              <a:t>=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НОД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(14</a:t>
            </a:r>
            <a:r>
              <a:rPr lang="en-US" altLang="ru-RU" sz="2400" b="1" dirty="0">
                <a:latin typeface="Courier New" panose="02070309020205020404" pitchFamily="49" charset="0"/>
              </a:rPr>
              <a:t>,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7</a:t>
            </a:r>
            <a:r>
              <a:rPr lang="en-US" altLang="ru-RU" sz="2400" b="1" dirty="0">
                <a:latin typeface="Courier New" panose="02070309020205020404" pitchFamily="49" charset="0"/>
              </a:rPr>
              <a:t>) =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НОД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(7</a:t>
            </a:r>
            <a:r>
              <a:rPr lang="en-US" altLang="ru-RU" sz="2400" b="1" dirty="0">
                <a:latin typeface="Courier New" panose="02070309020205020404" pitchFamily="49" charset="0"/>
              </a:rPr>
              <a:t>,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7</a:t>
            </a:r>
            <a:r>
              <a:rPr lang="en-US" altLang="ru-RU" sz="2400" b="1" dirty="0">
                <a:latin typeface="Courier New" panose="02070309020205020404" pitchFamily="49" charset="0"/>
              </a:rPr>
              <a:t>)</a:t>
            </a:r>
            <a:r>
              <a:rPr lang="ru-RU" altLang="ru-RU" sz="1800" b="1" dirty="0"/>
              <a:t> </a:t>
            </a:r>
            <a:r>
              <a:rPr lang="en-US" altLang="ru-RU" sz="2400" b="1" dirty="0">
                <a:latin typeface="Courier New" panose="02070309020205020404" pitchFamily="49" charset="0"/>
              </a:rPr>
              <a:t>=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7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50B3D6-3155-5718-13C3-D836B72C5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915" y="5473004"/>
            <a:ext cx="60404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Courier New" panose="02070309020205020404" pitchFamily="49" charset="0"/>
              </a:rPr>
              <a:t>НОД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(1998</a:t>
            </a:r>
            <a:r>
              <a:rPr lang="en-US" altLang="ru-RU" sz="2400" b="1" dirty="0">
                <a:latin typeface="Courier New" panose="02070309020205020404" pitchFamily="49" charset="0"/>
              </a:rPr>
              <a:t>,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2</a:t>
            </a:r>
            <a:r>
              <a:rPr lang="en-US" altLang="ru-RU" sz="2400" b="1" dirty="0">
                <a:latin typeface="Courier New" panose="02070309020205020404" pitchFamily="49" charset="0"/>
              </a:rPr>
              <a:t>)</a:t>
            </a:r>
            <a:r>
              <a:rPr lang="ru-RU" altLang="ru-RU" sz="1800" b="1" dirty="0"/>
              <a:t> </a:t>
            </a:r>
            <a:r>
              <a:rPr lang="en-US" altLang="ru-RU" sz="2400" b="1" dirty="0">
                <a:latin typeface="Courier New" panose="02070309020205020404" pitchFamily="49" charset="0"/>
              </a:rPr>
              <a:t>=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НОД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(1996</a:t>
            </a:r>
            <a:r>
              <a:rPr lang="en-US" altLang="ru-RU" sz="2400" b="1" dirty="0">
                <a:latin typeface="Courier New" panose="02070309020205020404" pitchFamily="49" charset="0"/>
              </a:rPr>
              <a:t>,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2</a:t>
            </a:r>
            <a:r>
              <a:rPr lang="en-US" altLang="ru-RU" sz="2400" b="1" dirty="0">
                <a:latin typeface="Courier New" panose="02070309020205020404" pitchFamily="49" charset="0"/>
              </a:rPr>
              <a:t>)</a:t>
            </a:r>
            <a:r>
              <a:rPr lang="ru-RU" altLang="ru-RU" sz="1800" b="1" dirty="0"/>
              <a:t> </a:t>
            </a:r>
            <a:r>
              <a:rPr lang="en-US" altLang="ru-RU" sz="2400" b="1" dirty="0">
                <a:latin typeface="Courier New" panose="02070309020205020404" pitchFamily="49" charset="0"/>
              </a:rPr>
              <a:t>=</a:t>
            </a:r>
            <a:r>
              <a:rPr lang="ru-RU" altLang="ru-RU" sz="2400" b="1" dirty="0">
                <a:latin typeface="Courier New" panose="02070309020205020404" pitchFamily="49" charset="0"/>
              </a:rPr>
              <a:t> … =</a:t>
            </a:r>
            <a:r>
              <a:rPr lang="ru-RU" altLang="ru-RU" sz="1800" b="1" dirty="0"/>
              <a:t> </a:t>
            </a:r>
            <a:r>
              <a:rPr lang="ru-RU" altLang="ru-RU" sz="2400" b="1" dirty="0">
                <a:latin typeface="Courier New" panose="02070309020205020404" pitchFamily="49" charset="0"/>
              </a:rPr>
              <a:t>2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DF438FB-0EB7-DED4-B208-443A03F7764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9291" y="4989760"/>
            <a:ext cx="417512" cy="417513"/>
            <a:chOff x="552" y="2523"/>
            <a:chExt cx="1728" cy="1728"/>
          </a:xfrm>
          <a:solidFill>
            <a:srgbClr val="F08143"/>
          </a:solidFill>
        </p:grpSpPr>
        <p:sp>
          <p:nvSpPr>
            <p:cNvPr id="18" name="Oval 13">
              <a:extLst>
                <a:ext uri="{FF2B5EF4-FFF2-40B4-BE49-F238E27FC236}">
                  <a16:creationId xmlns:a16="http://schemas.microsoft.com/office/drawing/2014/main" id="{A36282AE-E2A8-0A3E-B50B-F7885474E37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2" y="2523"/>
              <a:ext cx="1728" cy="1728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9" name="Rectangle 14">
              <a:extLst>
                <a:ext uri="{FF2B5EF4-FFF2-40B4-BE49-F238E27FC236}">
                  <a16:creationId xmlns:a16="http://schemas.microsoft.com/office/drawing/2014/main" id="{15518A5E-6A4D-6915-7F72-5F42DDBEB2C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74" y="3183"/>
              <a:ext cx="1299" cy="42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14" name="Rectangle 16">
            <a:extLst>
              <a:ext uri="{FF2B5EF4-FFF2-40B4-BE49-F238E27FC236}">
                <a16:creationId xmlns:a16="http://schemas.microsoft.com/office/drawing/2014/main" id="{2B4EA65D-9303-DF96-30C8-B96EEDE32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23" y="3380480"/>
            <a:ext cx="14684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C4BA"/>
                </a:solidFill>
              </a:rPr>
              <a:t>Пример:</a:t>
            </a:r>
          </a:p>
        </p:txBody>
      </p:sp>
      <p:sp>
        <p:nvSpPr>
          <p:cNvPr id="16" name="Rectangle 18">
            <a:extLst>
              <a:ext uri="{FF2B5EF4-FFF2-40B4-BE49-F238E27FC236}">
                <a16:creationId xmlns:a16="http://schemas.microsoft.com/office/drawing/2014/main" id="{681F6F2E-06F7-366E-F33A-FAC567F56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9028" y="4956423"/>
            <a:ext cx="61547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много шагов при большой разнице чисел:</a:t>
            </a:r>
          </a:p>
        </p:txBody>
      </p:sp>
    </p:spTree>
    <p:extLst>
      <p:ext uri="{BB962C8B-B14F-4D97-AF65-F5344CB8AC3E}">
        <p14:creationId xmlns:p14="http://schemas.microsoft.com/office/powerpoint/2010/main" val="23213556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433" y="1375422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Алгоритм Евклида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899B30-2067-F523-182A-C7BE3920C760}"/>
              </a:ext>
            </a:extLst>
          </p:cNvPr>
          <p:cNvSpPr>
            <a:spLocks noGrp="1"/>
          </p:cNvSpPr>
          <p:nvPr/>
        </p:nvSpPr>
        <p:spPr bwMode="auto">
          <a:xfrm>
            <a:off x="1908175" y="504031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3" name="AutoShape 17">
            <a:extLst>
              <a:ext uri="{FF2B5EF4-FFF2-40B4-BE49-F238E27FC236}">
                <a16:creationId xmlns:a16="http://schemas.microsoft.com/office/drawing/2014/main" id="{0DE1AE29-870E-3D24-ADD1-A6D4C3537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2087" y="1901715"/>
            <a:ext cx="2759075" cy="1041400"/>
          </a:xfrm>
          <a:prstGeom prst="flowChartDecision">
            <a:avLst/>
          </a:prstGeom>
          <a:solidFill>
            <a:srgbClr val="EA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a = b?</a:t>
            </a:r>
            <a:endParaRPr lang="en-US" sz="2400" b="1" dirty="0">
              <a:latin typeface="Arial" charset="0"/>
              <a:ea typeface="Calibri" pitchFamily="34" charset="0"/>
              <a:cs typeface="Courier New" pitchFamily="49" charset="0"/>
            </a:endParaRPr>
          </a:p>
        </p:txBody>
      </p:sp>
      <p:cxnSp>
        <p:nvCxnSpPr>
          <p:cNvPr id="4" name="AutoShape 16">
            <a:extLst>
              <a:ext uri="{FF2B5EF4-FFF2-40B4-BE49-F238E27FC236}">
                <a16:creationId xmlns:a16="http://schemas.microsoft.com/office/drawing/2014/main" id="{D972900C-EEB2-D30D-B01F-CB180BD67BC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90037" y="1315928"/>
            <a:ext cx="1588" cy="5857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Freeform 15">
            <a:extLst>
              <a:ext uri="{FF2B5EF4-FFF2-40B4-BE49-F238E27FC236}">
                <a16:creationId xmlns:a16="http://schemas.microsoft.com/office/drawing/2014/main" id="{1A1B3E5E-015B-132C-6DE2-8F4F35845F79}"/>
              </a:ext>
            </a:extLst>
          </p:cNvPr>
          <p:cNvSpPr>
            <a:spLocks/>
          </p:cNvSpPr>
          <p:nvPr/>
        </p:nvSpPr>
        <p:spPr bwMode="auto">
          <a:xfrm>
            <a:off x="4471162" y="2424003"/>
            <a:ext cx="842962" cy="679450"/>
          </a:xfrm>
          <a:custGeom>
            <a:avLst/>
            <a:gdLst>
              <a:gd name="T0" fmla="*/ 0 w 701"/>
              <a:gd name="T1" fmla="*/ 0 h 1672"/>
              <a:gd name="T2" fmla="*/ 2147483646 w 701"/>
              <a:gd name="T3" fmla="*/ 0 h 1672"/>
              <a:gd name="T4" fmla="*/ 2147483646 w 701"/>
              <a:gd name="T5" fmla="*/ 0 h 1672"/>
              <a:gd name="T6" fmla="*/ 0 60000 65536"/>
              <a:gd name="T7" fmla="*/ 0 60000 65536"/>
              <a:gd name="T8" fmla="*/ 0 60000 65536"/>
              <a:gd name="T9" fmla="*/ 0 w 701"/>
              <a:gd name="T10" fmla="*/ 0 h 1672"/>
              <a:gd name="T11" fmla="*/ 701 w 701"/>
              <a:gd name="T12" fmla="*/ 1672 h 1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01" h="1672">
                <a:moveTo>
                  <a:pt x="0" y="0"/>
                </a:moveTo>
                <a:lnTo>
                  <a:pt x="701" y="0"/>
                </a:lnTo>
                <a:lnTo>
                  <a:pt x="701" y="167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1D641844-3AD6-5824-9B98-75E479027623}"/>
              </a:ext>
            </a:extLst>
          </p:cNvPr>
          <p:cNvSpPr>
            <a:spLocks/>
          </p:cNvSpPr>
          <p:nvPr/>
        </p:nvSpPr>
        <p:spPr bwMode="auto">
          <a:xfrm>
            <a:off x="205550" y="1535003"/>
            <a:ext cx="2887662" cy="4467225"/>
          </a:xfrm>
          <a:custGeom>
            <a:avLst/>
            <a:gdLst>
              <a:gd name="T0" fmla="*/ 2147483646 w 2843"/>
              <a:gd name="T1" fmla="*/ 2147483646 h 4005"/>
              <a:gd name="T2" fmla="*/ 2147483646 w 2843"/>
              <a:gd name="T3" fmla="*/ 2147483646 h 4005"/>
              <a:gd name="T4" fmla="*/ 0 w 2843"/>
              <a:gd name="T5" fmla="*/ 2147483646 h 4005"/>
              <a:gd name="T6" fmla="*/ 0 w 2843"/>
              <a:gd name="T7" fmla="*/ 0 h 4005"/>
              <a:gd name="T8" fmla="*/ 2147483646 w 2843"/>
              <a:gd name="T9" fmla="*/ 0 h 40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3"/>
              <a:gd name="T16" fmla="*/ 0 h 4005"/>
              <a:gd name="T17" fmla="*/ 2843 w 2843"/>
              <a:gd name="T18" fmla="*/ 4005 h 40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3" h="4005">
                <a:moveTo>
                  <a:pt x="2840" y="3620"/>
                </a:moveTo>
                <a:lnTo>
                  <a:pt x="2843" y="4005"/>
                </a:lnTo>
                <a:lnTo>
                  <a:pt x="0" y="4005"/>
                </a:lnTo>
                <a:lnTo>
                  <a:pt x="0" y="0"/>
                </a:lnTo>
                <a:lnTo>
                  <a:pt x="2843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3A3C0EE4-6376-464F-DFCB-CF7122E0E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9250" y="2023953"/>
            <a:ext cx="842962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да</a:t>
            </a:r>
            <a:endParaRPr lang="ru-RU" altLang="ru-RU" sz="2400" b="1"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11" name="Rectangle 12">
            <a:extLst>
              <a:ext uri="{FF2B5EF4-FFF2-40B4-BE49-F238E27FC236}">
                <a16:creationId xmlns:a16="http://schemas.microsoft.com/office/drawing/2014/main" id="{FEB6BD3D-6765-4B6D-99BF-9124C2F2A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8662" y="3009790"/>
            <a:ext cx="84296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нет</a:t>
            </a:r>
            <a:endParaRPr lang="ru-RU" altLang="ru-RU" sz="2400" b="1"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  <p:cxnSp>
        <p:nvCxnSpPr>
          <p:cNvPr id="12" name="AutoShape 11">
            <a:extLst>
              <a:ext uri="{FF2B5EF4-FFF2-40B4-BE49-F238E27FC236}">
                <a16:creationId xmlns:a16="http://schemas.microsoft.com/office/drawing/2014/main" id="{5B9174C6-2CB5-206E-B8BE-D07713F657D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91625" y="2943115"/>
            <a:ext cx="1587" cy="584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AutoShape 10">
            <a:extLst>
              <a:ext uri="{FF2B5EF4-FFF2-40B4-BE49-F238E27FC236}">
                <a16:creationId xmlns:a16="http://schemas.microsoft.com/office/drawing/2014/main" id="{16C89598-8340-AC95-3D4F-AB57202F1F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2087" y="3527315"/>
            <a:ext cx="2759075" cy="1039813"/>
          </a:xfrm>
          <a:prstGeom prst="flowChartDecision">
            <a:avLst/>
          </a:prstGeom>
          <a:solidFill>
            <a:srgbClr val="EA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a &gt; b?</a:t>
            </a:r>
            <a:endParaRPr lang="en-US" sz="2400" b="1" dirty="0">
              <a:latin typeface="Arial" charset="0"/>
              <a:ea typeface="Calibri" pitchFamily="34" charset="0"/>
              <a:cs typeface="Courier New" pitchFamily="49" charset="0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3F4BBD1A-34B0-C023-14BF-34F4ACF5E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1612" y="3662253"/>
            <a:ext cx="84296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да</a:t>
            </a:r>
            <a:endParaRPr lang="ru-RU" altLang="ru-RU" sz="2400" b="1"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72E7CF1D-B047-CA44-5B2A-2AC1A1BDC91E}"/>
              </a:ext>
            </a:extLst>
          </p:cNvPr>
          <p:cNvSpPr>
            <a:spLocks/>
          </p:cNvSpPr>
          <p:nvPr/>
        </p:nvSpPr>
        <p:spPr bwMode="auto">
          <a:xfrm>
            <a:off x="4471162" y="4046428"/>
            <a:ext cx="498475" cy="712787"/>
          </a:xfrm>
          <a:custGeom>
            <a:avLst/>
            <a:gdLst>
              <a:gd name="T0" fmla="*/ 0 w 701"/>
              <a:gd name="T1" fmla="*/ 0 h 1672"/>
              <a:gd name="T2" fmla="*/ 0 w 701"/>
              <a:gd name="T3" fmla="*/ 0 h 1672"/>
              <a:gd name="T4" fmla="*/ 0 w 701"/>
              <a:gd name="T5" fmla="*/ 0 h 1672"/>
              <a:gd name="T6" fmla="*/ 0 60000 65536"/>
              <a:gd name="T7" fmla="*/ 0 60000 65536"/>
              <a:gd name="T8" fmla="*/ 0 60000 65536"/>
              <a:gd name="T9" fmla="*/ 0 w 701"/>
              <a:gd name="T10" fmla="*/ 0 h 1672"/>
              <a:gd name="T11" fmla="*/ 701 w 701"/>
              <a:gd name="T12" fmla="*/ 1672 h 1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01" h="1672">
                <a:moveTo>
                  <a:pt x="0" y="0"/>
                </a:moveTo>
                <a:lnTo>
                  <a:pt x="701" y="0"/>
                </a:lnTo>
                <a:lnTo>
                  <a:pt x="701" y="167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FC3C08CF-FF5B-E544-1EDC-91D95F741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4125" y="4765565"/>
            <a:ext cx="1862137" cy="48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a=a-b</a:t>
            </a:r>
            <a:endParaRPr lang="en-US" sz="2400" b="1" dirty="0">
              <a:latin typeface="Arial" charset="0"/>
              <a:ea typeface="Calibri" pitchFamily="34" charset="0"/>
              <a:cs typeface="Courier New" pitchFamily="49" charset="0"/>
            </a:endParaRPr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AC4D3BCC-5F36-8CE0-03F2-FDEE802AB6EF}"/>
              </a:ext>
            </a:extLst>
          </p:cNvPr>
          <p:cNvSpPr>
            <a:spLocks/>
          </p:cNvSpPr>
          <p:nvPr/>
        </p:nvSpPr>
        <p:spPr bwMode="auto">
          <a:xfrm flipH="1">
            <a:off x="1212025" y="4046428"/>
            <a:ext cx="500062" cy="712787"/>
          </a:xfrm>
          <a:custGeom>
            <a:avLst/>
            <a:gdLst>
              <a:gd name="T0" fmla="*/ 0 w 701"/>
              <a:gd name="T1" fmla="*/ 0 h 1672"/>
              <a:gd name="T2" fmla="*/ 0 w 701"/>
              <a:gd name="T3" fmla="*/ 0 h 1672"/>
              <a:gd name="T4" fmla="*/ 0 w 701"/>
              <a:gd name="T5" fmla="*/ 0 h 1672"/>
              <a:gd name="T6" fmla="*/ 0 60000 65536"/>
              <a:gd name="T7" fmla="*/ 0 60000 65536"/>
              <a:gd name="T8" fmla="*/ 0 60000 65536"/>
              <a:gd name="T9" fmla="*/ 0 w 701"/>
              <a:gd name="T10" fmla="*/ 0 h 1672"/>
              <a:gd name="T11" fmla="*/ 701 w 701"/>
              <a:gd name="T12" fmla="*/ 1672 h 1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01" h="1672">
                <a:moveTo>
                  <a:pt x="0" y="0"/>
                </a:moveTo>
                <a:lnTo>
                  <a:pt x="701" y="0"/>
                </a:lnTo>
                <a:lnTo>
                  <a:pt x="701" y="167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5566DB57-9C12-9CF3-8B3F-9F5F66F216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5662" y="3662253"/>
            <a:ext cx="84296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нет</a:t>
            </a:r>
            <a:endParaRPr lang="ru-RU" altLang="ru-RU" sz="2400" b="1"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36A1CCC3-A7C2-CEBE-34AD-F3FB2FE96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900" y="4744928"/>
            <a:ext cx="1720850" cy="50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b=b-a</a:t>
            </a:r>
            <a:endParaRPr lang="en-US" sz="2400" b="1" dirty="0">
              <a:latin typeface="Arial" charset="0"/>
              <a:ea typeface="Calibri" pitchFamily="34" charset="0"/>
              <a:cs typeface="Courier New" pitchFamily="49" charset="0"/>
            </a:endParaRPr>
          </a:p>
        </p:txBody>
      </p:sp>
      <p:sp>
        <p:nvSpPr>
          <p:cNvPr id="21" name="Freeform 3">
            <a:extLst>
              <a:ext uri="{FF2B5EF4-FFF2-40B4-BE49-F238E27FC236}">
                <a16:creationId xmlns:a16="http://schemas.microsoft.com/office/drawing/2014/main" id="{94961909-A671-A98A-7FB8-B0FF6FA777D1}"/>
              </a:ext>
            </a:extLst>
          </p:cNvPr>
          <p:cNvSpPr>
            <a:spLocks/>
          </p:cNvSpPr>
          <p:nvPr/>
        </p:nvSpPr>
        <p:spPr bwMode="auto">
          <a:xfrm>
            <a:off x="1212025" y="5248165"/>
            <a:ext cx="1879600" cy="336550"/>
          </a:xfrm>
          <a:custGeom>
            <a:avLst/>
            <a:gdLst>
              <a:gd name="T0" fmla="*/ 0 w 1685"/>
              <a:gd name="T1" fmla="*/ 0 h 1062"/>
              <a:gd name="T2" fmla="*/ 0 w 1685"/>
              <a:gd name="T3" fmla="*/ 0 h 1062"/>
              <a:gd name="T4" fmla="*/ 2147483646 w 1685"/>
              <a:gd name="T5" fmla="*/ 0 h 1062"/>
              <a:gd name="T6" fmla="*/ 0 60000 65536"/>
              <a:gd name="T7" fmla="*/ 0 60000 65536"/>
              <a:gd name="T8" fmla="*/ 0 60000 65536"/>
              <a:gd name="T9" fmla="*/ 0 w 1685"/>
              <a:gd name="T10" fmla="*/ 0 h 1062"/>
              <a:gd name="T11" fmla="*/ 1685 w 1685"/>
              <a:gd name="T12" fmla="*/ 1062 h 10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85" h="1062">
                <a:moveTo>
                  <a:pt x="0" y="0"/>
                </a:moveTo>
                <a:lnTo>
                  <a:pt x="0" y="1062"/>
                </a:lnTo>
                <a:lnTo>
                  <a:pt x="1685" y="106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2" name="Freeform 2">
            <a:extLst>
              <a:ext uri="{FF2B5EF4-FFF2-40B4-BE49-F238E27FC236}">
                <a16:creationId xmlns:a16="http://schemas.microsoft.com/office/drawing/2014/main" id="{78193259-16E2-ADBA-B9CD-36FD57E81C31}"/>
              </a:ext>
            </a:extLst>
          </p:cNvPr>
          <p:cNvSpPr>
            <a:spLocks/>
          </p:cNvSpPr>
          <p:nvPr/>
        </p:nvSpPr>
        <p:spPr bwMode="auto">
          <a:xfrm flipH="1">
            <a:off x="3090037" y="5243403"/>
            <a:ext cx="1879600" cy="341312"/>
          </a:xfrm>
          <a:custGeom>
            <a:avLst/>
            <a:gdLst>
              <a:gd name="T0" fmla="*/ 0 w 1685"/>
              <a:gd name="T1" fmla="*/ 0 h 1062"/>
              <a:gd name="T2" fmla="*/ 0 w 1685"/>
              <a:gd name="T3" fmla="*/ 0 h 1062"/>
              <a:gd name="T4" fmla="*/ 2147483646 w 1685"/>
              <a:gd name="T5" fmla="*/ 0 h 1062"/>
              <a:gd name="T6" fmla="*/ 0 60000 65536"/>
              <a:gd name="T7" fmla="*/ 0 60000 65536"/>
              <a:gd name="T8" fmla="*/ 0 60000 65536"/>
              <a:gd name="T9" fmla="*/ 0 w 1685"/>
              <a:gd name="T10" fmla="*/ 0 h 1062"/>
              <a:gd name="T11" fmla="*/ 1685 w 1685"/>
              <a:gd name="T12" fmla="*/ 1062 h 10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85" h="1062">
                <a:moveTo>
                  <a:pt x="0" y="0"/>
                </a:moveTo>
                <a:lnTo>
                  <a:pt x="0" y="1062"/>
                </a:lnTo>
                <a:lnTo>
                  <a:pt x="1685" y="106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3" name="Блок-схема: знак завершения 22">
            <a:extLst>
              <a:ext uri="{FF2B5EF4-FFF2-40B4-BE49-F238E27FC236}">
                <a16:creationId xmlns:a16="http://schemas.microsoft.com/office/drawing/2014/main" id="{83FB85ED-7134-EA8F-DFD9-A77761BA5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412" y="811103"/>
            <a:ext cx="1393825" cy="504825"/>
          </a:xfrm>
          <a:prstGeom prst="flowChartTerminator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2400" dirty="0">
                <a:latin typeface="Arial" charset="0"/>
              </a:rPr>
              <a:t>начало</a:t>
            </a:r>
          </a:p>
        </p:txBody>
      </p:sp>
      <p:sp>
        <p:nvSpPr>
          <p:cNvPr id="25" name="Блок-схема: знак завершения 24">
            <a:extLst>
              <a:ext uri="{FF2B5EF4-FFF2-40B4-BE49-F238E27FC236}">
                <a16:creationId xmlns:a16="http://schemas.microsoft.com/office/drawing/2014/main" id="{FE4D9D57-0C51-3FB1-DF77-9CF23408A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0829" y="3103453"/>
            <a:ext cx="1393825" cy="536575"/>
          </a:xfrm>
          <a:prstGeom prst="flowChartTerminator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2400" dirty="0">
                <a:latin typeface="Arial" charset="0"/>
              </a:rPr>
              <a:t>конец</a:t>
            </a:r>
          </a:p>
        </p:txBody>
      </p:sp>
      <p:sp>
        <p:nvSpPr>
          <p:cNvPr id="26" name="Rectangle 8">
            <a:extLst>
              <a:ext uri="{FF2B5EF4-FFF2-40B4-BE49-F238E27FC236}">
                <a16:creationId xmlns:a16="http://schemas.microsoft.com/office/drawing/2014/main" id="{A45BA3B6-DB22-CA92-7331-CCC84CAFB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5201" y="1635149"/>
            <a:ext cx="3035143" cy="22494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</a:rPr>
              <a:t>while</a:t>
            </a:r>
            <a:r>
              <a:rPr lang="en-US" sz="2800" b="1" dirty="0">
                <a:latin typeface="Courier New" pitchFamily="49" charset="0"/>
              </a:rPr>
              <a:t> a</a:t>
            </a:r>
            <a:r>
              <a:rPr lang="en-US" sz="2800" b="1" dirty="0">
                <a:latin typeface="Arial" charset="0"/>
              </a:rPr>
              <a:t>  != </a:t>
            </a:r>
            <a:r>
              <a:rPr lang="en-US" sz="2800" b="1" dirty="0">
                <a:latin typeface="Courier New" pitchFamily="49" charset="0"/>
              </a:rPr>
              <a:t>b:</a:t>
            </a: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</a:rPr>
              <a:t> 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en-US" sz="2800" b="1" dirty="0">
                <a:latin typeface="Courier New" pitchFamily="49" charset="0"/>
              </a:rPr>
              <a:t> a</a:t>
            </a:r>
            <a:r>
              <a:rPr lang="en-US" sz="2800" b="1" dirty="0">
                <a:latin typeface="Arial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&gt;</a:t>
            </a:r>
            <a:r>
              <a:rPr lang="en-US" sz="2800" b="1" dirty="0">
                <a:latin typeface="Arial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b: </a:t>
            </a: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</a:rPr>
              <a:t>    a = a</a:t>
            </a:r>
            <a:r>
              <a:rPr lang="en-US" sz="2800" b="1" dirty="0">
                <a:latin typeface="Arial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-</a:t>
            </a:r>
            <a:r>
              <a:rPr lang="en-US" sz="2800" b="1" dirty="0">
                <a:latin typeface="Arial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b</a:t>
            </a: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</a:rPr>
              <a:t> 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</a:rPr>
              <a:t>else</a:t>
            </a:r>
            <a:r>
              <a:rPr lang="en-US" sz="2800" b="1" dirty="0">
                <a:latin typeface="Courier New" pitchFamily="49" charset="0"/>
              </a:rPr>
              <a:t>: </a:t>
            </a: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</a:rPr>
              <a:t>    b = b</a:t>
            </a:r>
            <a:r>
              <a:rPr lang="en-US" sz="2800" b="1" dirty="0">
                <a:latin typeface="Arial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-</a:t>
            </a:r>
            <a:r>
              <a:rPr lang="en-US" sz="2800" b="1" dirty="0">
                <a:latin typeface="Arial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a</a:t>
            </a:r>
          </a:p>
        </p:txBody>
      </p:sp>
      <p:grpSp>
        <p:nvGrpSpPr>
          <p:cNvPr id="27" name="Group 34">
            <a:extLst>
              <a:ext uri="{FF2B5EF4-FFF2-40B4-BE49-F238E27FC236}">
                <a16:creationId xmlns:a16="http://schemas.microsoft.com/office/drawing/2014/main" id="{4E913585-DB83-8216-188D-2F74A9440D17}"/>
              </a:ext>
            </a:extLst>
          </p:cNvPr>
          <p:cNvGrpSpPr>
            <a:grpSpLocks/>
          </p:cNvGrpSpPr>
          <p:nvPr/>
        </p:nvGrpSpPr>
        <p:grpSpPr bwMode="auto">
          <a:xfrm>
            <a:off x="6159967" y="5041923"/>
            <a:ext cx="6035810" cy="536576"/>
            <a:chOff x="464" y="2129"/>
            <a:chExt cx="3907" cy="338"/>
          </a:xfrm>
        </p:grpSpPr>
        <p:sp>
          <p:nvSpPr>
            <p:cNvPr id="36" name="Text Box 32">
              <a:extLst>
                <a:ext uri="{FF2B5EF4-FFF2-40B4-BE49-F238E27FC236}">
                  <a16:creationId xmlns:a16="http://schemas.microsoft.com/office/drawing/2014/main" id="{CF76C3C2-DEB1-CCC7-7E61-24BD23F1E7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9" y="2170"/>
              <a:ext cx="3592" cy="252"/>
            </a:xfrm>
            <a:prstGeom prst="rect">
              <a:avLst/>
            </a:prstGeom>
            <a:solidFill>
              <a:srgbClr val="EAFFFF"/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ru-RU" sz="2000" dirty="0">
                  <a:latin typeface="Arial" charset="0"/>
                </a:rPr>
                <a:t>  </a:t>
              </a:r>
              <a:r>
                <a:rPr lang="ru-RU" dirty="0">
                  <a:latin typeface="Arial" charset="0"/>
                </a:rPr>
                <a:t>Где будет НОД? Как его вывести?</a:t>
              </a:r>
            </a:p>
          </p:txBody>
        </p:sp>
        <p:sp>
          <p:nvSpPr>
            <p:cNvPr id="37" name="Oval 33">
              <a:extLst>
                <a:ext uri="{FF2B5EF4-FFF2-40B4-BE49-F238E27FC236}">
                  <a16:creationId xmlns:a16="http://schemas.microsoft.com/office/drawing/2014/main" id="{8FB29AF8-31C7-01D6-F547-33BFD0BB4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" y="2129"/>
              <a:ext cx="333" cy="33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?</a:t>
              </a:r>
            </a:p>
          </p:txBody>
        </p:sp>
      </p:grpSp>
      <p:sp>
        <p:nvSpPr>
          <p:cNvPr id="34" name="Text Box 32">
            <a:extLst>
              <a:ext uri="{FF2B5EF4-FFF2-40B4-BE49-F238E27FC236}">
                <a16:creationId xmlns:a16="http://schemas.microsoft.com/office/drawing/2014/main" id="{ED2C2BE3-EB72-4D8D-73D6-C4FA631E41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314" y="5727379"/>
            <a:ext cx="5789686" cy="461963"/>
          </a:xfrm>
          <a:prstGeom prst="rect">
            <a:avLst/>
          </a:prstGeom>
          <a:solidFill>
            <a:srgbClr val="EAFFFF"/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400" dirty="0">
                <a:latin typeface="Arial" charset="0"/>
              </a:rPr>
              <a:t>  </a:t>
            </a:r>
            <a:r>
              <a:rPr lang="ru-RU" dirty="0">
                <a:latin typeface="Arial" charset="0"/>
              </a:rPr>
              <a:t>Как вывести</a:t>
            </a:r>
            <a:r>
              <a:rPr lang="en-US" dirty="0">
                <a:latin typeface="Arial" charset="0"/>
              </a:rPr>
              <a:t> </a:t>
            </a:r>
            <a:r>
              <a:rPr lang="ru-RU" dirty="0">
                <a:latin typeface="Arial" charset="0"/>
              </a:rPr>
              <a:t>НОД в формате НОД(14,21) = 7?</a:t>
            </a:r>
          </a:p>
        </p:txBody>
      </p:sp>
      <p:sp>
        <p:nvSpPr>
          <p:cNvPr id="32" name="Text Box 32">
            <a:extLst>
              <a:ext uri="{FF2B5EF4-FFF2-40B4-BE49-F238E27FC236}">
                <a16:creationId xmlns:a16="http://schemas.microsoft.com/office/drawing/2014/main" id="{3F704AF9-63DB-139C-7FB9-2E8450F8B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1597" y="6381020"/>
            <a:ext cx="5946601" cy="461963"/>
          </a:xfrm>
          <a:prstGeom prst="rect">
            <a:avLst/>
          </a:prstGeom>
          <a:solidFill>
            <a:srgbClr val="EAFFFF"/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2400" dirty="0">
                <a:latin typeface="Arial" charset="0"/>
              </a:rPr>
              <a:t>  </a:t>
            </a:r>
            <a:r>
              <a:rPr lang="ru-RU" dirty="0">
                <a:latin typeface="Arial" charset="0"/>
              </a:rPr>
              <a:t>А без дополнительных переменных?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80CA669-D796-0265-ECD6-2BA6E44FA8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1433" y="2478956"/>
            <a:ext cx="1756555" cy="522288"/>
          </a:xfrm>
          <a:prstGeom prst="rect">
            <a:avLst/>
          </a:prstGeom>
          <a:solidFill>
            <a:srgbClr val="EA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 dirty="0">
                <a:solidFill>
                  <a:srgbClr val="000000"/>
                </a:solidFill>
                <a:latin typeface="Courier New" panose="02070309020205020404" pitchFamily="49" charset="0"/>
              </a:rPr>
              <a:t>a </a:t>
            </a:r>
            <a:r>
              <a:rPr lang="ru-RU" altLang="ru-RU" sz="2800" b="1" dirty="0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en-US" altLang="ru-RU" sz="2800" b="1" dirty="0">
                <a:solidFill>
                  <a:srgbClr val="000000"/>
                </a:solidFill>
                <a:latin typeface="Courier New" panose="02070309020205020404" pitchFamily="49" charset="0"/>
              </a:rPr>
              <a:t>= b</a:t>
            </a:r>
            <a:endParaRPr lang="ru-RU" altLang="ru-RU" sz="1800" dirty="0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3DB20B5B-AA3D-26DE-4ADC-CE07306C1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074" y="3295015"/>
            <a:ext cx="1756555" cy="523875"/>
          </a:xfrm>
          <a:prstGeom prst="rect">
            <a:avLst/>
          </a:prstGeom>
          <a:solidFill>
            <a:srgbClr val="EA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</a:rPr>
              <a:t>b </a:t>
            </a:r>
            <a:r>
              <a:rPr lang="ru-RU" altLang="ru-RU" sz="2800" b="1">
                <a:solidFill>
                  <a:srgbClr val="000000"/>
                </a:solidFill>
                <a:latin typeface="Courier New" panose="02070309020205020404" pitchFamily="49" charset="0"/>
              </a:rPr>
              <a:t>-</a:t>
            </a: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</a:rPr>
              <a:t>= a</a:t>
            </a: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26283407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Алгоритм Евклида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9F5496-37D9-1E58-70C2-CE64BA40FFD1}"/>
              </a:ext>
            </a:extLst>
          </p:cNvPr>
          <p:cNvSpPr txBox="1"/>
          <p:nvPr/>
        </p:nvSpPr>
        <p:spPr>
          <a:xfrm>
            <a:off x="94980" y="677726"/>
            <a:ext cx="8014579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a=</a:t>
            </a:r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</a:p>
          <a:p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b=</a:t>
            </a:r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</a:p>
          <a:p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f'наибольший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делитель НОД({a},{b})=', </a:t>
            </a:r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='')</a:t>
            </a:r>
          </a:p>
          <a:p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a!=b:</a:t>
            </a:r>
          </a:p>
          <a:p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a&gt;b :</a:t>
            </a:r>
          </a:p>
          <a:p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a-=b</a:t>
            </a:r>
          </a:p>
          <a:p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b-=a</a:t>
            </a:r>
          </a:p>
          <a:p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8F2AC6-CDA7-FBBF-E8E4-8F989B7AC8C9}"/>
              </a:ext>
            </a:extLst>
          </p:cNvPr>
          <p:cNvSpPr txBox="1"/>
          <p:nvPr/>
        </p:nvSpPr>
        <p:spPr>
          <a:xfrm>
            <a:off x="94980" y="3584208"/>
            <a:ext cx="111064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C4BA"/>
                </a:solidFill>
              </a:rPr>
              <a:t>Модифицированный алгоритм Евклида.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Заменяем большее из двух чисел </a:t>
            </a:r>
            <a:r>
              <a:rPr lang="ru-RU" altLang="ru-RU" sz="1800" b="1" dirty="0">
                <a:solidFill>
                  <a:srgbClr val="00C4BA"/>
                </a:solidFill>
              </a:rPr>
              <a:t>остатком от деления </a:t>
            </a:r>
            <a:r>
              <a:rPr lang="ru-RU" altLang="ru-RU" sz="1800" dirty="0"/>
              <a:t>большего на меньшее до тех пор, пока меньшее не станет </a:t>
            </a:r>
            <a:r>
              <a:rPr lang="ru-RU" altLang="ru-RU" sz="1800" b="1" dirty="0">
                <a:solidFill>
                  <a:srgbClr val="00C4BA"/>
                </a:solidFill>
              </a:rPr>
              <a:t>равно нулю</a:t>
            </a:r>
            <a:r>
              <a:rPr lang="ru-RU" altLang="ru-RU" sz="1800" dirty="0"/>
              <a:t>. Тогда большее — это НОД. 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3369AC58-8750-DF1B-AD5A-2D8A15CD3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3498" y="4378575"/>
            <a:ext cx="4622155" cy="1590308"/>
          </a:xfrm>
          <a:prstGeom prst="rect">
            <a:avLst/>
          </a:prstGeom>
          <a:solidFill>
            <a:srgbClr val="D9F5F3"/>
          </a:solidFill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>
                <a:solidFill>
                  <a:srgbClr val="0000FF"/>
                </a:solidFill>
                <a:latin typeface="Courier New" pitchFamily="49" charset="0"/>
              </a:rPr>
              <a:t>while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</a:rPr>
              <a:t>a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!=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sq-AL" sz="2400" b="1" dirty="0">
                <a:solidFill>
                  <a:srgbClr val="00B0F0"/>
                </a:solidFill>
                <a:latin typeface="Courier New" pitchFamily="49" charset="0"/>
              </a:rPr>
              <a:t>0</a:t>
            </a:r>
            <a:r>
              <a:rPr lang="sq-AL" sz="2400" b="1" dirty="0">
                <a:latin typeface="Courier New" pitchFamily="49" charset="0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ourier New" pitchFamily="49" charset="0"/>
              </a:rPr>
              <a:t>and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</a:rPr>
              <a:t>b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en-US" sz="2400" b="1" dirty="0">
                <a:latin typeface="Courier New" pitchFamily="49" charset="0"/>
              </a:rPr>
              <a:t>!=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sq-AL" sz="2400" b="1" dirty="0">
                <a:solidFill>
                  <a:srgbClr val="00B0F0"/>
                </a:solidFill>
                <a:latin typeface="Courier New" pitchFamily="49" charset="0"/>
              </a:rPr>
              <a:t>0</a:t>
            </a:r>
            <a:r>
              <a:rPr lang="en-US" sz="2400" b="1" dirty="0">
                <a:latin typeface="Courier New" pitchFamily="49" charset="0"/>
              </a:rPr>
              <a:t>:</a:t>
            </a:r>
            <a:endParaRPr lang="sq-AL" sz="2400" b="1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>
                <a:latin typeface="Courier New" pitchFamily="49" charset="0"/>
              </a:rPr>
              <a:t>  </a:t>
            </a:r>
            <a:r>
              <a:rPr lang="en-US" sz="2400" b="1" dirty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</a:rPr>
              <a:t>a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</a:rPr>
              <a:t>&gt;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</a:rPr>
              <a:t>b</a:t>
            </a:r>
            <a:r>
              <a:rPr lang="en-US" sz="2400" b="1" dirty="0">
                <a:latin typeface="Courier New" pitchFamily="49" charset="0"/>
              </a:rPr>
              <a:t>:</a:t>
            </a:r>
            <a:endParaRPr lang="ru-RU" sz="2400" b="1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>
                <a:latin typeface="Courier New" pitchFamily="49" charset="0"/>
              </a:rPr>
              <a:t>    </a:t>
            </a:r>
            <a:r>
              <a:rPr lang="sq-AL" sz="2400" b="1" dirty="0">
                <a:latin typeface="Courier New" pitchFamily="49" charset="0"/>
              </a:rPr>
              <a:t>a</a:t>
            </a:r>
            <a:r>
              <a:rPr lang="en-US" sz="2400" b="1" dirty="0">
                <a:latin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</a:rPr>
              <a:t>=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</a:rPr>
              <a:t>a</a:t>
            </a:r>
            <a:r>
              <a:rPr lang="en-US" sz="2400" b="1" dirty="0">
                <a:latin typeface="Courier New" pitchFamily="49" charset="0"/>
              </a:rPr>
              <a:t> </a:t>
            </a:r>
            <a:r>
              <a:rPr lang="en-US" sz="2400" b="1" dirty="0">
                <a:solidFill>
                  <a:srgbClr val="0000CC"/>
                </a:solidFill>
                <a:latin typeface="Courier New" pitchFamily="49" charset="0"/>
              </a:rPr>
              <a:t>%</a:t>
            </a:r>
            <a:r>
              <a:rPr lang="sq-AL" sz="2400" b="1" dirty="0">
                <a:latin typeface="Courier New" pitchFamily="49" charset="0"/>
              </a:rPr>
              <a:t> b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>
                <a:latin typeface="Courier New" pitchFamily="49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ourier New" pitchFamily="49" charset="0"/>
              </a:rPr>
              <a:t>else</a:t>
            </a:r>
            <a:r>
              <a:rPr lang="en-US" sz="2400" b="1" dirty="0">
                <a:latin typeface="Courier New" pitchFamily="49" charset="0"/>
              </a:rPr>
              <a:t>:</a:t>
            </a:r>
            <a:endParaRPr lang="ru-RU" sz="2400" b="1" dirty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>
                <a:latin typeface="Courier New" pitchFamily="49" charset="0"/>
              </a:rPr>
              <a:t>    </a:t>
            </a:r>
            <a:r>
              <a:rPr lang="sq-AL" sz="2400" b="1" dirty="0">
                <a:latin typeface="Courier New" pitchFamily="49" charset="0"/>
              </a:rPr>
              <a:t>b</a:t>
            </a:r>
            <a:r>
              <a:rPr lang="en-US" sz="2400" b="1" dirty="0">
                <a:latin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</a:rPr>
              <a:t>=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</a:rPr>
              <a:t>b</a:t>
            </a:r>
            <a:r>
              <a:rPr lang="en-US" sz="2400" b="1" dirty="0">
                <a:latin typeface="Courier New" pitchFamily="49" charset="0"/>
              </a:rPr>
              <a:t> </a:t>
            </a:r>
            <a:r>
              <a:rPr lang="en-US" sz="2400" b="1" dirty="0">
                <a:solidFill>
                  <a:srgbClr val="0000CC"/>
                </a:solidFill>
                <a:latin typeface="Courier New" pitchFamily="49" charset="0"/>
              </a:rPr>
              <a:t>%</a:t>
            </a:r>
            <a:r>
              <a:rPr lang="sq-AL" sz="2400" b="1" dirty="0">
                <a:latin typeface="Courier New" pitchFamily="49" charset="0"/>
              </a:rPr>
              <a:t> a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7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Обработка потока данных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B9944F-CF5F-8534-C59E-D3EBE3EF6944}"/>
              </a:ext>
            </a:extLst>
          </p:cNvPr>
          <p:cNvSpPr txBox="1">
            <a:spLocks/>
          </p:cNvSpPr>
          <p:nvPr/>
        </p:nvSpPr>
        <p:spPr>
          <a:xfrm>
            <a:off x="373009" y="13159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19CF7E0-17CB-3F18-F560-54AD986ED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46705"/>
            <a:ext cx="12097512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357188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На вход программы поступает поток данных — последовательность целых чисел, которая </a:t>
            </a:r>
            <a:r>
              <a:rPr lang="ru-RU" altLang="ru-RU" sz="2400" b="1" dirty="0">
                <a:solidFill>
                  <a:srgbClr val="00C4BA"/>
                </a:solidFill>
              </a:rPr>
              <a:t>заканчивается нулём</a:t>
            </a:r>
            <a:r>
              <a:rPr lang="ru-RU" altLang="ru-RU" sz="2400" dirty="0"/>
              <a:t>. Требуется найти сумму элементов этой последовательности.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6CCB518-BEF8-3BA2-FA29-DFF950934D10}"/>
              </a:ext>
            </a:extLst>
          </p:cNvPr>
          <p:cNvSpPr/>
          <p:nvPr/>
        </p:nvSpPr>
        <p:spPr>
          <a:xfrm>
            <a:off x="104345" y="2234535"/>
            <a:ext cx="6139976" cy="1384300"/>
          </a:xfrm>
          <a:prstGeom prst="rect">
            <a:avLst/>
          </a:prstGeom>
          <a:solidFill>
            <a:srgbClr val="EA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!=</a:t>
            </a:r>
            <a:r>
              <a:rPr lang="sq-AL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:</a:t>
            </a:r>
            <a:endParaRPr lang="sq-AL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добавить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x 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к сумме</a:t>
            </a:r>
          </a:p>
          <a:p>
            <a:pPr eaLnBrk="1" hangingPunct="1">
              <a:defRPr/>
            </a:pP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x =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следующее число</a:t>
            </a:r>
          </a:p>
        </p:txBody>
      </p:sp>
      <p:grpSp>
        <p:nvGrpSpPr>
          <p:cNvPr id="5" name="Group 34">
            <a:extLst>
              <a:ext uri="{FF2B5EF4-FFF2-40B4-BE49-F238E27FC236}">
                <a16:creationId xmlns:a16="http://schemas.microsoft.com/office/drawing/2014/main" id="{41A80B41-B4D7-6590-C2C6-0C8765234C39}"/>
              </a:ext>
            </a:extLst>
          </p:cNvPr>
          <p:cNvGrpSpPr>
            <a:grpSpLocks/>
          </p:cNvGrpSpPr>
          <p:nvPr/>
        </p:nvGrpSpPr>
        <p:grpSpPr bwMode="auto">
          <a:xfrm>
            <a:off x="461909" y="4389547"/>
            <a:ext cx="6280150" cy="663575"/>
            <a:chOff x="464" y="2126"/>
            <a:chExt cx="3956" cy="418"/>
          </a:xfrm>
          <a:solidFill>
            <a:srgbClr val="EAFFFF"/>
          </a:solidFill>
        </p:grpSpPr>
        <p:sp>
          <p:nvSpPr>
            <p:cNvPr id="8" name="Text Box 32">
              <a:extLst>
                <a:ext uri="{FF2B5EF4-FFF2-40B4-BE49-F238E27FC236}">
                  <a16:creationId xmlns:a16="http://schemas.microsoft.com/office/drawing/2014/main" id="{712C19FB-4F50-7BFA-0F7F-FE1EF8A700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" y="2193"/>
              <a:ext cx="3662" cy="330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dirty="0">
                  <a:latin typeface="Arial" charset="0"/>
                </a:rPr>
                <a:t>  </a:t>
              </a:r>
              <a:r>
                <a:rPr lang="ru-RU" sz="2400" dirty="0">
                  <a:latin typeface="Arial" charset="0"/>
                </a:rPr>
                <a:t>Откуда возьмётся</a:t>
              </a:r>
              <a:r>
                <a:rPr lang="ru-RU" sz="2400" b="1" dirty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400" b="1" dirty="0">
                  <a:latin typeface="Courier New" pitchFamily="49" charset="0"/>
                  <a:cs typeface="Courier New" pitchFamily="49" charset="0"/>
                </a:rPr>
                <a:t>x </a:t>
              </a:r>
              <a:r>
                <a:rPr lang="ru-RU" sz="2400" dirty="0">
                  <a:latin typeface="Arial" charset="0"/>
                </a:rPr>
                <a:t>в первый раз?</a:t>
              </a:r>
            </a:p>
          </p:txBody>
        </p:sp>
        <p:sp>
          <p:nvSpPr>
            <p:cNvPr id="9" name="Oval 33">
              <a:extLst>
                <a:ext uri="{FF2B5EF4-FFF2-40B4-BE49-F238E27FC236}">
                  <a16:creationId xmlns:a16="http://schemas.microsoft.com/office/drawing/2014/main" id="{59321386-9C70-3750-0D10-89B272C38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" y="2126"/>
              <a:ext cx="409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730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C693D0E-C863-C587-679C-C9CC2BA407B7}"/>
              </a:ext>
            </a:extLst>
          </p:cNvPr>
          <p:cNvSpPr/>
          <p:nvPr/>
        </p:nvSpPr>
        <p:spPr>
          <a:xfrm>
            <a:off x="173259" y="923857"/>
            <a:ext cx="5774421" cy="2925763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x =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input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())</a:t>
            </a:r>
            <a:endParaRPr lang="sq-AL" sz="28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!=</a:t>
            </a:r>
            <a:r>
              <a:rPr lang="sq-AL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:</a:t>
            </a:r>
            <a:endParaRPr lang="sq-AL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 s +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x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 x =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input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())</a:t>
            </a:r>
            <a:endParaRPr lang="sq-AL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"Сумма "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s)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4" name="Group 34">
            <a:extLst>
              <a:ext uri="{FF2B5EF4-FFF2-40B4-BE49-F238E27FC236}">
                <a16:creationId xmlns:a16="http://schemas.microsoft.com/office/drawing/2014/main" id="{671AF4F1-A3EC-76DA-99E8-0D37A994718D}"/>
              </a:ext>
            </a:extLst>
          </p:cNvPr>
          <p:cNvGrpSpPr>
            <a:grpSpLocks/>
          </p:cNvGrpSpPr>
          <p:nvPr/>
        </p:nvGrpSpPr>
        <p:grpSpPr bwMode="auto">
          <a:xfrm>
            <a:off x="573088" y="3989388"/>
            <a:ext cx="5988050" cy="663575"/>
            <a:chOff x="464" y="2126"/>
            <a:chExt cx="3772" cy="418"/>
          </a:xfrm>
          <a:solidFill>
            <a:srgbClr val="D9F5F3"/>
          </a:solidFill>
        </p:grpSpPr>
        <p:sp>
          <p:nvSpPr>
            <p:cNvPr id="5" name="Text Box 32">
              <a:extLst>
                <a:ext uri="{FF2B5EF4-FFF2-40B4-BE49-F238E27FC236}">
                  <a16:creationId xmlns:a16="http://schemas.microsoft.com/office/drawing/2014/main" id="{7563C8F7-DACA-8C6E-BB9C-6EE44C2777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" y="2193"/>
              <a:ext cx="3478" cy="330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dirty="0">
                  <a:latin typeface="Arial" charset="0"/>
                </a:rPr>
                <a:t>  </a:t>
              </a:r>
              <a:r>
                <a:rPr lang="ru-RU" sz="2400" dirty="0">
                  <a:latin typeface="Arial" charset="0"/>
                </a:rPr>
                <a:t>Как найти количество чисел?</a:t>
              </a:r>
            </a:p>
          </p:txBody>
        </p:sp>
        <p:sp>
          <p:nvSpPr>
            <p:cNvPr id="8" name="Oval 33">
              <a:extLst>
                <a:ext uri="{FF2B5EF4-FFF2-40B4-BE49-F238E27FC236}">
                  <a16:creationId xmlns:a16="http://schemas.microsoft.com/office/drawing/2014/main" id="{C1C43517-D2AC-D02D-50DE-320AC2BD0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" y="2126"/>
              <a:ext cx="409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?</a:t>
              </a:r>
            </a:p>
          </p:txBody>
        </p:sp>
      </p:grpSp>
      <p:grpSp>
        <p:nvGrpSpPr>
          <p:cNvPr id="9" name="Group 34">
            <a:extLst>
              <a:ext uri="{FF2B5EF4-FFF2-40B4-BE49-F238E27FC236}">
                <a16:creationId xmlns:a16="http://schemas.microsoft.com/office/drawing/2014/main" id="{F248B04D-2469-E147-206C-37E1C280B673}"/>
              </a:ext>
            </a:extLst>
          </p:cNvPr>
          <p:cNvGrpSpPr>
            <a:grpSpLocks/>
          </p:cNvGrpSpPr>
          <p:nvPr/>
        </p:nvGrpSpPr>
        <p:grpSpPr bwMode="auto">
          <a:xfrm>
            <a:off x="573088" y="4975225"/>
            <a:ext cx="5988050" cy="663575"/>
            <a:chOff x="464" y="2126"/>
            <a:chExt cx="3772" cy="418"/>
          </a:xfrm>
          <a:solidFill>
            <a:srgbClr val="D9F5F3"/>
          </a:solidFill>
        </p:grpSpPr>
        <p:sp>
          <p:nvSpPr>
            <p:cNvPr id="11" name="Text Box 32">
              <a:extLst>
                <a:ext uri="{FF2B5EF4-FFF2-40B4-BE49-F238E27FC236}">
                  <a16:creationId xmlns:a16="http://schemas.microsoft.com/office/drawing/2014/main" id="{CAE135D2-45AD-7C7B-7E12-C42C34CA31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" y="2193"/>
              <a:ext cx="3478" cy="330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dirty="0">
                  <a:latin typeface="Arial" charset="0"/>
                </a:rPr>
                <a:t>  </a:t>
              </a:r>
              <a:r>
                <a:rPr lang="ru-RU" sz="2400" dirty="0">
                  <a:latin typeface="Arial" charset="0"/>
                </a:rPr>
                <a:t>Как найти сумму положительных?</a:t>
              </a:r>
            </a:p>
          </p:txBody>
        </p:sp>
        <p:sp>
          <p:nvSpPr>
            <p:cNvPr id="12" name="Oval 33">
              <a:extLst>
                <a:ext uri="{FF2B5EF4-FFF2-40B4-BE49-F238E27FC236}">
                  <a16:creationId xmlns:a16="http://schemas.microsoft.com/office/drawing/2014/main" id="{666C03F5-C200-FC86-F32D-D0EE1D7CC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" y="2126"/>
              <a:ext cx="409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?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E20B473-FC11-1F28-5E78-79A5AADB4301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Обработка потока данных</a:t>
            </a:r>
          </a:p>
        </p:txBody>
      </p:sp>
    </p:spTree>
    <p:extLst>
      <p:ext uri="{BB962C8B-B14F-4D97-AF65-F5344CB8AC3E}">
        <p14:creationId xmlns:p14="http://schemas.microsoft.com/office/powerpoint/2010/main" val="314628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1662901"/>
            <a:ext cx="4432042" cy="519509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311171"/>
            <a:ext cx="9398290" cy="60648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82D144D-1487-4539-B2EB-1F37DBC600CF}"/>
              </a:ext>
            </a:extLst>
          </p:cNvPr>
          <p:cNvSpPr txBox="1"/>
          <p:nvPr/>
        </p:nvSpPr>
        <p:spPr>
          <a:xfrm>
            <a:off x="706751" y="1622827"/>
            <a:ext cx="440653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развитие </a:t>
            </a:r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алгоритмического мышления как необходимого условия профессиональной деятельности в современном обществе; понимание сущности алгоритма и его свойств.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B0F4D18-BAF2-42FB-A45E-80DCD7E15494}"/>
              </a:ext>
            </a:extLst>
          </p:cNvPr>
          <p:cNvSpPr txBox="1"/>
          <p:nvPr/>
        </p:nvSpPr>
        <p:spPr>
          <a:xfrm>
            <a:off x="3831771" y="264628"/>
            <a:ext cx="6110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Алгоритмическое мышление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BB65B45-3312-E98E-D9C8-4D435C13A6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079" y="1662901"/>
            <a:ext cx="4931990" cy="51950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33CA6D4-0D92-43A0-5E0F-22354F33AD08}"/>
              </a:ext>
            </a:extLst>
          </p:cNvPr>
          <p:cNvSpPr txBox="1"/>
          <p:nvPr/>
        </p:nvSpPr>
        <p:spPr>
          <a:xfrm>
            <a:off x="5196078" y="1599321"/>
            <a:ext cx="499295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наличие развитого </a:t>
            </a:r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алгоритмического мышления как необходимого условия профессиональной деятельности в современном обществе;</a:t>
            </a:r>
          </a:p>
          <a:p>
            <a:r>
              <a:rPr lang="ru-RU" sz="24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свободное оперирование </a:t>
            </a:r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понятиями «исполнитель», «алгоритм», «программа», понимание разницы между употреблением этих терминов в обыденной речи и в информатике; </a:t>
            </a:r>
          </a:p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умение выбирать подходящий алгоритм для решения задачи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B7681AD-0723-B266-C37F-F6FB7A38DA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6084" y="1017864"/>
            <a:ext cx="4432042" cy="544826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2D6B395E-27D4-EE31-0CB9-8D590863B8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82384" y="1006713"/>
            <a:ext cx="4931990" cy="54482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B631503-7F8A-F213-BA43-6045BA0250D8}"/>
              </a:ext>
            </a:extLst>
          </p:cNvPr>
          <p:cNvSpPr txBox="1"/>
          <p:nvPr/>
        </p:nvSpPr>
        <p:spPr>
          <a:xfrm>
            <a:off x="898366" y="1054082"/>
            <a:ext cx="410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На базовом уровне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F4EE5A-0C08-B9F2-B80D-5705B62B74D1}"/>
              </a:ext>
            </a:extLst>
          </p:cNvPr>
          <p:cNvSpPr txBox="1"/>
          <p:nvPr/>
        </p:nvSpPr>
        <p:spPr>
          <a:xfrm>
            <a:off x="5217371" y="917653"/>
            <a:ext cx="4603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На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углубленном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уровне</a:t>
            </a:r>
          </a:p>
        </p:txBody>
      </p:sp>
    </p:spTree>
    <p:extLst>
      <p:ext uri="{BB962C8B-B14F-4D97-AF65-F5344CB8AC3E}">
        <p14:creationId xmlns:p14="http://schemas.microsoft.com/office/powerpoint/2010/main" val="11102491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Цикл </a:t>
            </a:r>
            <a:r>
              <a:rPr lang="en-US" altLang="ru-RU" sz="3600" i="1" dirty="0"/>
              <a:t>for: </a:t>
            </a:r>
            <a:r>
              <a:rPr lang="ru-RU" altLang="ru-RU" sz="3600" dirty="0"/>
              <a:t>цикл со счетчиком повторений</a:t>
            </a:r>
            <a:r>
              <a:rPr lang="en-US" altLang="ru-RU" sz="3600" i="1" dirty="0"/>
              <a:t> </a:t>
            </a:r>
            <a:endParaRPr lang="ru-RU" altLang="ru-RU" sz="3600" dirty="0"/>
          </a:p>
        </p:txBody>
      </p:sp>
      <p:sp>
        <p:nvSpPr>
          <p:cNvPr id="3" name="Text Box 10">
            <a:extLst>
              <a:ext uri="{FF2B5EF4-FFF2-40B4-BE49-F238E27FC236}">
                <a16:creationId xmlns:a16="http://schemas.microsoft.com/office/drawing/2014/main" id="{D037A24D-18AE-69BC-F9EE-7C2E13B06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067" y="1057366"/>
            <a:ext cx="10935757" cy="1815882"/>
          </a:xfrm>
          <a:prstGeom prst="rect">
            <a:avLst/>
          </a:prstGeom>
          <a:solidFill>
            <a:srgbClr val="EA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6213" indent="-176213" eaLnBrk="1" hangingPunct="1"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</a:rPr>
              <a:t>for </a:t>
            </a:r>
            <a:r>
              <a:rPr lang="en-US" sz="2800" b="1" i="1" dirty="0">
                <a:latin typeface="Courier New" pitchFamily="49" charset="0"/>
              </a:rPr>
              <a:t>&lt;</a:t>
            </a:r>
            <a:r>
              <a:rPr lang="ru-RU" sz="2800" b="1" i="1" dirty="0">
                <a:latin typeface="Courier New" pitchFamily="49" charset="0"/>
              </a:rPr>
              <a:t>переменная</a:t>
            </a:r>
            <a:r>
              <a:rPr lang="en-US" sz="2800" b="1" i="1" dirty="0">
                <a:latin typeface="Courier New" pitchFamily="49" charset="0"/>
              </a:rPr>
              <a:t>&gt;</a:t>
            </a:r>
            <a:r>
              <a:rPr lang="ru-RU" sz="2800" b="1" i="1" dirty="0">
                <a:latin typeface="Courier New" pitchFamily="49" charset="0"/>
              </a:rPr>
              <a:t> </a:t>
            </a:r>
            <a:r>
              <a:rPr lang="en-US" sz="2800" b="1" i="1" dirty="0">
                <a:latin typeface="Courier New" pitchFamily="49" charset="0"/>
              </a:rPr>
              <a:t>in [</a:t>
            </a:r>
            <a:r>
              <a:rPr lang="ru-RU" sz="2800" b="1" i="1" dirty="0">
                <a:latin typeface="Courier New" pitchFamily="49" charset="0"/>
              </a:rPr>
              <a:t>значение1, значение2, …</a:t>
            </a:r>
            <a:r>
              <a:rPr lang="en-US" sz="2800" b="1" i="1" dirty="0">
                <a:latin typeface="Courier New" pitchFamily="49" charset="0"/>
              </a:rPr>
              <a:t>]</a:t>
            </a:r>
            <a:r>
              <a:rPr lang="en-US" sz="2800" b="1" dirty="0">
                <a:latin typeface="Courier New" pitchFamily="49" charset="0"/>
              </a:rPr>
              <a:t>:</a:t>
            </a:r>
            <a:endParaRPr lang="ru-RU" sz="2800" b="1" dirty="0">
              <a:latin typeface="Courier New" pitchFamily="49" charset="0"/>
            </a:endParaRPr>
          </a:p>
          <a:p>
            <a:pPr marL="176213" indent="-176213" eaLnBrk="1" hangingPunct="1"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    </a:t>
            </a:r>
            <a:r>
              <a:rPr lang="en-US" sz="2800" b="1" dirty="0">
                <a:latin typeface="Courier New" pitchFamily="49" charset="0"/>
              </a:rPr>
              <a:t>&lt;</a:t>
            </a:r>
            <a:r>
              <a:rPr lang="ru-RU" sz="2800" b="1" dirty="0">
                <a:latin typeface="Courier New" pitchFamily="49" charset="0"/>
              </a:rPr>
              <a:t>инструкция</a:t>
            </a:r>
            <a:r>
              <a:rPr lang="en-US" sz="2800" b="1" dirty="0">
                <a:latin typeface="Courier New" pitchFamily="49" charset="0"/>
              </a:rPr>
              <a:t>&gt;</a:t>
            </a:r>
            <a:r>
              <a:rPr lang="ru-RU" sz="2800" b="1" dirty="0">
                <a:latin typeface="Courier New" pitchFamily="49" charset="0"/>
              </a:rPr>
              <a:t> </a:t>
            </a:r>
          </a:p>
          <a:p>
            <a:pPr marL="176213" indent="-176213" eaLnBrk="1" hangingPunct="1"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    </a:t>
            </a:r>
            <a:r>
              <a:rPr lang="en-US" sz="2800" b="1" dirty="0">
                <a:latin typeface="Courier New" pitchFamily="49" charset="0"/>
              </a:rPr>
              <a:t>&lt;</a:t>
            </a:r>
            <a:r>
              <a:rPr lang="ru-RU" sz="2800" b="1" dirty="0">
                <a:latin typeface="Courier New" pitchFamily="49" charset="0"/>
              </a:rPr>
              <a:t>инструкция</a:t>
            </a:r>
            <a:r>
              <a:rPr lang="en-US" sz="2800" b="1" dirty="0">
                <a:latin typeface="Courier New" pitchFamily="49" charset="0"/>
              </a:rPr>
              <a:t>&gt;</a:t>
            </a:r>
            <a:endParaRPr lang="ru-RU" sz="2800" b="1" dirty="0">
              <a:latin typeface="Courier New" pitchFamily="49" charset="0"/>
            </a:endParaRPr>
          </a:p>
          <a:p>
            <a:pPr marL="176213" indent="-176213" eaLnBrk="1" hangingPunct="1">
              <a:spcBef>
                <a:spcPts val="0"/>
              </a:spcBef>
              <a:defRPr/>
            </a:pPr>
            <a:r>
              <a:rPr lang="ru-RU" sz="2800" b="1" dirty="0">
                <a:latin typeface="Courier New" pitchFamily="49" charset="0"/>
              </a:rPr>
              <a:t>    ...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46A70-F91D-5FF7-49EE-2126835509A5}"/>
              </a:ext>
            </a:extLst>
          </p:cNvPr>
          <p:cNvSpPr txBox="1"/>
          <p:nvPr/>
        </p:nvSpPr>
        <p:spPr>
          <a:xfrm>
            <a:off x="229066" y="2969848"/>
            <a:ext cx="108221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C4B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1" i="0" dirty="0">
                <a:solidFill>
                  <a:srgbClr val="00C4BA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ru-RU" b="1" i="0" dirty="0" err="1">
                <a:solidFill>
                  <a:srgbClr val="00C4BA"/>
                </a:solidFill>
                <a:effectLst/>
                <a:latin typeface="arial" panose="020B0604020202020204" pitchFamily="34" charset="0"/>
              </a:rPr>
              <a:t>ange</a:t>
            </a:r>
            <a:r>
              <a:rPr lang="ru-RU" b="1" i="0" dirty="0">
                <a:solidFill>
                  <a:srgbClr val="00C4BA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b="0" i="0" dirty="0">
                <a:effectLst/>
                <a:latin typeface="arial" panose="020B0604020202020204" pitchFamily="34" charset="0"/>
              </a:rPr>
              <a:t>— </a:t>
            </a:r>
            <a:r>
              <a:rPr lang="ru-RU" dirty="0">
                <a:latin typeface="arial" panose="020B0604020202020204" pitchFamily="34" charset="0"/>
              </a:rPr>
              <a:t>это встроенная функция Python, которая возвращает итерируемый (перебираемый) объект, содержащий целые числа.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7D4575-BFD9-9334-2A1A-7A0C5E0A537C}"/>
              </a:ext>
            </a:extLst>
          </p:cNvPr>
          <p:cNvSpPr txBox="1"/>
          <p:nvPr/>
        </p:nvSpPr>
        <p:spPr>
          <a:xfrm>
            <a:off x="3755796" y="3733379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C4BA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ru-RU" b="1" i="0" dirty="0" err="1">
                <a:solidFill>
                  <a:srgbClr val="00C4BA"/>
                </a:solidFill>
                <a:effectLst/>
                <a:latin typeface="arial" panose="020B0604020202020204" pitchFamily="34" charset="0"/>
              </a:rPr>
              <a:t>ange</a:t>
            </a:r>
            <a:r>
              <a:rPr lang="en-US" b="1" i="0" dirty="0">
                <a:solidFill>
                  <a:srgbClr val="00C4BA"/>
                </a:solidFill>
                <a:effectLst/>
                <a:latin typeface="arial" panose="020B0604020202020204" pitchFamily="34" charset="0"/>
              </a:rPr>
              <a:t> (n1, n2, n3)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13F643-9021-B07D-BE12-B07E5E51514C}"/>
              </a:ext>
            </a:extLst>
          </p:cNvPr>
          <p:cNvSpPr txBox="1"/>
          <p:nvPr/>
        </p:nvSpPr>
        <p:spPr>
          <a:xfrm>
            <a:off x="294100" y="4210396"/>
            <a:ext cx="83536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C4BA"/>
                </a:solidFill>
                <a:effectLst/>
                <a:latin typeface="arial" panose="020B0604020202020204" pitchFamily="34" charset="0"/>
              </a:rPr>
              <a:t>n1 – </a:t>
            </a:r>
            <a:r>
              <a:rPr lang="ru-RU" b="1" i="0" dirty="0">
                <a:effectLst/>
                <a:latin typeface="arial" panose="020B0604020202020204" pitchFamily="34" charset="0"/>
              </a:rPr>
              <a:t>начальное значение последовательности</a:t>
            </a:r>
            <a:endParaRPr lang="en-US" b="1" i="0" dirty="0">
              <a:solidFill>
                <a:srgbClr val="00C4BA"/>
              </a:solidFill>
              <a:effectLst/>
              <a:latin typeface="arial" panose="020B0604020202020204" pitchFamily="34" charset="0"/>
            </a:endParaRPr>
          </a:p>
          <a:p>
            <a:r>
              <a:rPr lang="en-US" b="1" dirty="0">
                <a:solidFill>
                  <a:srgbClr val="00C4BA"/>
                </a:solidFill>
                <a:latin typeface="arial" panose="020B0604020202020204" pitchFamily="34" charset="0"/>
              </a:rPr>
              <a:t>n</a:t>
            </a:r>
            <a:r>
              <a:rPr lang="en-US" b="1" i="0" dirty="0">
                <a:solidFill>
                  <a:srgbClr val="00C4BA"/>
                </a:solidFill>
                <a:effectLst/>
                <a:latin typeface="arial" panose="020B0604020202020204" pitchFamily="34" charset="0"/>
              </a:rPr>
              <a:t>2 – </a:t>
            </a:r>
            <a:r>
              <a:rPr lang="ru-RU" b="1" i="0" dirty="0">
                <a:effectLst/>
                <a:latin typeface="arial" panose="020B0604020202020204" pitchFamily="34" charset="0"/>
              </a:rPr>
              <a:t>конечное значение последовательности (не включается)</a:t>
            </a:r>
            <a:endParaRPr lang="en-US" b="1" i="0" dirty="0">
              <a:solidFill>
                <a:srgbClr val="00C4BA"/>
              </a:solidFill>
              <a:effectLst/>
              <a:latin typeface="arial" panose="020B0604020202020204" pitchFamily="34" charset="0"/>
            </a:endParaRPr>
          </a:p>
          <a:p>
            <a:r>
              <a:rPr lang="en-US" b="1" dirty="0">
                <a:solidFill>
                  <a:srgbClr val="00C4BA"/>
                </a:solidFill>
                <a:latin typeface="arial" panose="020B0604020202020204" pitchFamily="34" charset="0"/>
              </a:rPr>
              <a:t>n</a:t>
            </a:r>
            <a:r>
              <a:rPr lang="en-US" b="1" i="0" dirty="0">
                <a:solidFill>
                  <a:srgbClr val="00C4BA"/>
                </a:solidFill>
                <a:effectLst/>
                <a:latin typeface="arial" panose="020B0604020202020204" pitchFamily="34" charset="0"/>
              </a:rPr>
              <a:t>3 – </a:t>
            </a:r>
            <a:r>
              <a:rPr lang="ru-RU" b="1" i="0" dirty="0">
                <a:effectLst/>
                <a:latin typeface="arial" panose="020B0604020202020204" pitchFamily="34" charset="0"/>
              </a:rPr>
              <a:t>величина шага</a:t>
            </a:r>
            <a:r>
              <a:rPr lang="en-US" b="1" i="0" dirty="0">
                <a:solidFill>
                  <a:srgbClr val="00C4BA"/>
                </a:solidFill>
                <a:effectLst/>
                <a:latin typeface="arial" panose="020B0604020202020204" pitchFamily="34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13980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196733" y="46790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Вывести таблицу квадратов чисел от 0 до </a:t>
            </a:r>
            <a:r>
              <a:rPr lang="en-US" altLang="ru-RU" sz="3600" dirty="0"/>
              <a:t>n</a:t>
            </a:r>
            <a:endParaRPr lang="ru-RU" altLang="ru-RU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748CC7-51DC-E211-1539-122A0E3F03C8}"/>
              </a:ext>
            </a:extLst>
          </p:cNvPr>
          <p:cNvSpPr txBox="1"/>
          <p:nvPr/>
        </p:nvSpPr>
        <p:spPr>
          <a:xfrm>
            <a:off x="96395" y="881798"/>
            <a:ext cx="774268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latin typeface="Courier New" pitchFamily="49" charset="0"/>
              </a:rPr>
              <a:t>n=</a:t>
            </a:r>
            <a:r>
              <a:rPr lang="ru-RU" sz="2800" b="1" dirty="0" err="1">
                <a:latin typeface="Courier New" pitchFamily="49" charset="0"/>
              </a:rPr>
              <a:t>int</a:t>
            </a:r>
            <a:r>
              <a:rPr lang="ru-RU" sz="2800" b="1" dirty="0">
                <a:latin typeface="Courier New" pitchFamily="49" charset="0"/>
              </a:rPr>
              <a:t>(</a:t>
            </a:r>
            <a:r>
              <a:rPr lang="ru-RU" sz="2800" b="1" dirty="0" err="1">
                <a:latin typeface="Courier New" pitchFamily="49" charset="0"/>
              </a:rPr>
              <a:t>input</a:t>
            </a:r>
            <a:r>
              <a:rPr lang="ru-RU" sz="2800" b="1" dirty="0">
                <a:latin typeface="Courier New" pitchFamily="49" charset="0"/>
              </a:rPr>
              <a:t>())</a:t>
            </a:r>
          </a:p>
          <a:p>
            <a:r>
              <a:rPr lang="ru-RU" sz="2800" b="1" dirty="0" err="1">
                <a:latin typeface="Courier New" pitchFamily="49" charset="0"/>
              </a:rPr>
              <a:t>print</a:t>
            </a:r>
            <a:r>
              <a:rPr lang="ru-RU" sz="2800" b="1" dirty="0">
                <a:latin typeface="Courier New" pitchFamily="49" charset="0"/>
              </a:rPr>
              <a:t>('Число \t Квадрат числа')</a:t>
            </a:r>
          </a:p>
          <a:p>
            <a:r>
              <a:rPr lang="ru-RU" sz="2800" b="1" dirty="0" err="1">
                <a:latin typeface="Courier New" pitchFamily="49" charset="0"/>
              </a:rPr>
              <a:t>print</a:t>
            </a:r>
            <a:r>
              <a:rPr lang="ru-RU" sz="2800" b="1" dirty="0">
                <a:latin typeface="Courier New" pitchFamily="49" charset="0"/>
              </a:rPr>
              <a:t>('______________________')</a:t>
            </a:r>
          </a:p>
          <a:p>
            <a:r>
              <a:rPr lang="ru-RU" sz="2800" b="1" dirty="0" err="1">
                <a:latin typeface="Courier New" pitchFamily="49" charset="0"/>
              </a:rPr>
              <a:t>for</a:t>
            </a:r>
            <a:r>
              <a:rPr lang="ru-RU" sz="2800" b="1" dirty="0">
                <a:latin typeface="Courier New" pitchFamily="49" charset="0"/>
              </a:rPr>
              <a:t> i </a:t>
            </a:r>
            <a:r>
              <a:rPr lang="ru-RU" sz="2800" b="1" dirty="0" err="1">
                <a:latin typeface="Courier New" pitchFamily="49" charset="0"/>
              </a:rPr>
              <a:t>in</a:t>
            </a:r>
            <a:r>
              <a:rPr lang="ru-RU" sz="2800" b="1" dirty="0">
                <a:latin typeface="Courier New" pitchFamily="49" charset="0"/>
              </a:rPr>
              <a:t> </a:t>
            </a:r>
            <a:r>
              <a:rPr lang="ru-RU" sz="2800" b="1" dirty="0" err="1">
                <a:latin typeface="Courier New" pitchFamily="49" charset="0"/>
              </a:rPr>
              <a:t>range</a:t>
            </a:r>
            <a:r>
              <a:rPr lang="ru-RU" sz="2800" b="1" dirty="0">
                <a:latin typeface="Courier New" pitchFamily="49" charset="0"/>
              </a:rPr>
              <a:t>(n+1):</a:t>
            </a:r>
          </a:p>
          <a:p>
            <a:r>
              <a:rPr lang="ru-RU" sz="2800" b="1" dirty="0">
                <a:latin typeface="Courier New" pitchFamily="49" charset="0"/>
              </a:rPr>
              <a:t>    i2=i**2</a:t>
            </a:r>
          </a:p>
          <a:p>
            <a:r>
              <a:rPr lang="ru-RU" sz="2800" b="1" dirty="0">
                <a:latin typeface="Courier New" pitchFamily="49" charset="0"/>
              </a:rPr>
              <a:t>    </a:t>
            </a:r>
            <a:r>
              <a:rPr lang="ru-RU" sz="2800" b="1" dirty="0" err="1">
                <a:latin typeface="Courier New" pitchFamily="49" charset="0"/>
              </a:rPr>
              <a:t>print</a:t>
            </a:r>
            <a:r>
              <a:rPr lang="ru-RU" sz="2800" b="1" dirty="0">
                <a:latin typeface="Courier New" pitchFamily="49" charset="0"/>
              </a:rPr>
              <a:t>(f'{i}\t{i2}')</a:t>
            </a:r>
          </a:p>
        </p:txBody>
      </p:sp>
      <p:sp>
        <p:nvSpPr>
          <p:cNvPr id="4" name="Облачко с текстом: прямоугольное со скругленными углами 3">
            <a:extLst>
              <a:ext uri="{FF2B5EF4-FFF2-40B4-BE49-F238E27FC236}">
                <a16:creationId xmlns:a16="http://schemas.microsoft.com/office/drawing/2014/main" id="{F12399B4-0E7D-1093-DCCA-9C4CD511E873}"/>
              </a:ext>
            </a:extLst>
          </p:cNvPr>
          <p:cNvSpPr/>
          <p:nvPr/>
        </p:nvSpPr>
        <p:spPr>
          <a:xfrm>
            <a:off x="3483864" y="614147"/>
            <a:ext cx="2944368" cy="517799"/>
          </a:xfrm>
          <a:prstGeom prst="wedgeRoundRectCallout">
            <a:avLst>
              <a:gd name="adj1" fmla="val -53468"/>
              <a:gd name="adj2" fmla="val 115478"/>
              <a:gd name="adj3" fmla="val 16667"/>
            </a:avLst>
          </a:prstGeom>
          <a:solidFill>
            <a:srgbClr val="D9F5F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Управляющий символ - табуляция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1A51B57-77F1-CDFF-9521-68C59C9072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1272" y="2775563"/>
            <a:ext cx="3296619" cy="293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2378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" name="Rectangle 5">
            <a:extLst>
              <a:ext uri="{FF2B5EF4-FFF2-40B4-BE49-F238E27FC236}">
                <a16:creationId xmlns:a16="http://schemas.microsoft.com/office/drawing/2014/main" id="{2A49E0F9-C5AD-7038-ECA9-93299B570B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78" y="89702"/>
            <a:ext cx="829151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 dirty="0"/>
              <a:t>Задача</a:t>
            </a:r>
            <a:r>
              <a:rPr lang="ru-RU" altLang="ru-RU" sz="2400" dirty="0"/>
              <a:t>. Найти сумму чисел от 1 до 1000.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27AE1AF2-ABC9-8475-7F9A-0D53746B16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555" y="953750"/>
            <a:ext cx="5445125" cy="1385887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88900">
              <a:defRPr/>
            </a:pP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S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0</a:t>
            </a:r>
          </a:p>
          <a:p>
            <a:pPr indent="88900">
              <a:defRPr/>
            </a:pP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for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i </a:t>
            </a:r>
            <a:r>
              <a:rPr lang="pt-BR" sz="2800" b="1" dirty="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in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solidFill>
                  <a:srgbClr val="0070C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range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(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1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,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100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):</a:t>
            </a:r>
            <a:endParaRPr lang="ru-RU" sz="2800" b="1" dirty="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pPr indent="88900">
              <a:defRPr/>
            </a:pP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 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S +=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i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87C016E-41E4-FFDC-07AC-A83FC93BA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005" y="4729429"/>
            <a:ext cx="7650163" cy="954088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88900">
              <a:defRPr/>
            </a:pP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for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k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range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(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10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,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0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,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–1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):</a:t>
            </a:r>
            <a:endParaRPr lang="ru-RU" sz="2800" b="1" dirty="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pPr indent="88900">
              <a:defRPr/>
            </a:pP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 </a:t>
            </a: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print</a:t>
            </a:r>
            <a:r>
              <a:rPr lang="sq-AL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(</a:t>
            </a:r>
            <a:r>
              <a:rPr lang="ru-RU" sz="2800" b="1" dirty="0" err="1">
                <a:latin typeface="Courier New" pitchFamily="49" charset="0"/>
                <a:ea typeface="Calibri" pitchFamily="34" charset="0"/>
                <a:cs typeface="Courier New" pitchFamily="49" charset="0"/>
              </a:rPr>
              <a:t>k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*</a:t>
            </a:r>
            <a:r>
              <a:rPr lang="ru-RU" sz="2800" b="1" dirty="0" err="1">
                <a:latin typeface="Courier New" pitchFamily="49" charset="0"/>
                <a:ea typeface="Calibri" pitchFamily="34" charset="0"/>
                <a:cs typeface="Courier New" pitchFamily="49" charset="0"/>
              </a:rPr>
              <a:t>k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)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CFBF55D8-C990-1F2B-F4B7-0B2478E70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3475" y="4070063"/>
            <a:ext cx="1114425" cy="533400"/>
          </a:xfrm>
          <a:prstGeom prst="wedgeRoundRectCallout">
            <a:avLst>
              <a:gd name="adj1" fmla="val -46010"/>
              <a:gd name="adj2" fmla="val 101552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800" dirty="0">
                <a:latin typeface="Arial" charset="0"/>
              </a:rPr>
              <a:t>шаг</a:t>
            </a: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BD1C56F5-7A51-0923-D37A-31AE6EB55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630" y="3874293"/>
            <a:ext cx="2638425" cy="533400"/>
          </a:xfrm>
          <a:prstGeom prst="wedgeRoundRectCallout">
            <a:avLst>
              <a:gd name="adj1" fmla="val 33024"/>
              <a:gd name="adj2" fmla="val 136091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800" dirty="0">
                <a:latin typeface="Arial" charset="0"/>
              </a:rPr>
              <a:t>не включая 0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85E7B74B-3469-B4C1-D0E5-C2C06A0C5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559" y="2973075"/>
            <a:ext cx="87439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 dirty="0"/>
              <a:t>Задача</a:t>
            </a:r>
            <a:r>
              <a:rPr lang="ru-RU" altLang="ru-RU" sz="2400" dirty="0"/>
              <a:t>. Вывести квадраты чисел от 10 до 1 по убыванию.</a:t>
            </a:r>
          </a:p>
        </p:txBody>
      </p:sp>
    </p:spTree>
    <p:extLst>
      <p:ext uri="{BB962C8B-B14F-4D97-AF65-F5344CB8AC3E}">
        <p14:creationId xmlns:p14="http://schemas.microsoft.com/office/powerpoint/2010/main" val="44150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8" grpId="0" animBg="1"/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Цикл со счетчиком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D80B0716-C501-D11D-B67D-10A0315AA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50" y="803275"/>
            <a:ext cx="829151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/>
              <a:t>Задача</a:t>
            </a:r>
            <a:r>
              <a:rPr lang="ru-RU" altLang="ru-RU" sz="2400"/>
              <a:t>. Найти сумму чётных чисел от 2 до 1000.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2EBD2E4C-D22A-09EF-60E0-42BECC564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300" y="1336675"/>
            <a:ext cx="6142038" cy="1816100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88900">
              <a:defRPr/>
            </a:pP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S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0</a:t>
            </a:r>
          </a:p>
          <a:p>
            <a:pPr indent="88900">
              <a:defRPr/>
            </a:pP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for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i </a:t>
            </a:r>
            <a:r>
              <a:rPr lang="pt-BR" sz="2800" b="1" dirty="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in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solidFill>
                  <a:srgbClr val="0070C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range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(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2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,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100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):</a:t>
            </a:r>
          </a:p>
          <a:p>
            <a:pPr indent="88900">
              <a:defRPr/>
            </a:pP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if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en-US" sz="2800" b="1" dirty="0" err="1">
                <a:latin typeface="Courier New" pitchFamily="49" charset="0"/>
                <a:ea typeface="Calibri" pitchFamily="34" charset="0"/>
                <a:cs typeface="Courier New" pitchFamily="49" charset="0"/>
              </a:rPr>
              <a:t>i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%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2 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==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0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:</a:t>
            </a:r>
            <a:endParaRPr lang="ru-RU" sz="2800" b="1" dirty="0"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pPr indent="88900">
              <a:defRPr/>
            </a:pP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 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 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S +=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i</a:t>
            </a:r>
          </a:p>
        </p:txBody>
      </p:sp>
      <p:grpSp>
        <p:nvGrpSpPr>
          <p:cNvPr id="4" name="Group 34">
            <a:extLst>
              <a:ext uri="{FF2B5EF4-FFF2-40B4-BE49-F238E27FC236}">
                <a16:creationId xmlns:a16="http://schemas.microsoft.com/office/drawing/2014/main" id="{12919B0C-6C84-ED93-740E-9220FB89F2C1}"/>
              </a:ext>
            </a:extLst>
          </p:cNvPr>
          <p:cNvGrpSpPr>
            <a:grpSpLocks/>
          </p:cNvGrpSpPr>
          <p:nvPr/>
        </p:nvGrpSpPr>
        <p:grpSpPr bwMode="auto">
          <a:xfrm>
            <a:off x="6062663" y="1820863"/>
            <a:ext cx="2643187" cy="663575"/>
            <a:chOff x="464" y="2126"/>
            <a:chExt cx="1665" cy="418"/>
          </a:xfrm>
        </p:grpSpPr>
        <p:sp>
          <p:nvSpPr>
            <p:cNvPr id="5" name="Text Box 32">
              <a:extLst>
                <a:ext uri="{FF2B5EF4-FFF2-40B4-BE49-F238E27FC236}">
                  <a16:creationId xmlns:a16="http://schemas.microsoft.com/office/drawing/2014/main" id="{EC2B9579-66C9-7D0A-3351-A4016C54AA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" y="2184"/>
              <a:ext cx="1371" cy="33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dirty="0">
                  <a:latin typeface="Arial" charset="0"/>
                </a:rPr>
                <a:t>  </a:t>
              </a:r>
              <a:r>
                <a:rPr lang="ru-RU" sz="2400" dirty="0">
                  <a:latin typeface="Arial" charset="0"/>
                </a:rPr>
                <a:t>Что плохо?</a:t>
              </a:r>
            </a:p>
          </p:txBody>
        </p:sp>
        <p:sp>
          <p:nvSpPr>
            <p:cNvPr id="8" name="Oval 33">
              <a:extLst>
                <a:ext uri="{FF2B5EF4-FFF2-40B4-BE49-F238E27FC236}">
                  <a16:creationId xmlns:a16="http://schemas.microsoft.com/office/drawing/2014/main" id="{C33329C2-FFA8-0D8B-D198-4D58E9546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" y="2126"/>
              <a:ext cx="409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?</a:t>
              </a:r>
            </a:p>
          </p:txBody>
        </p:sp>
      </p:grpSp>
      <p:sp>
        <p:nvSpPr>
          <p:cNvPr id="9" name="Rectangle 1">
            <a:extLst>
              <a:ext uri="{FF2B5EF4-FFF2-40B4-BE49-F238E27FC236}">
                <a16:creationId xmlns:a16="http://schemas.microsoft.com/office/drawing/2014/main" id="{6FC3E20A-2F10-3A11-29CD-A3D0273F5F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2338" y="3683000"/>
            <a:ext cx="6518275" cy="1384300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88900">
              <a:defRPr/>
            </a:pP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S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0</a:t>
            </a:r>
          </a:p>
          <a:p>
            <a:pPr indent="88900">
              <a:defRPr/>
            </a:pP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for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i </a:t>
            </a:r>
            <a:r>
              <a:rPr lang="pt-BR" sz="2800" b="1" dirty="0">
                <a:solidFill>
                  <a:srgbClr val="0000FF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in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solidFill>
                  <a:srgbClr val="0070C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range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(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2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,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100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,</a:t>
            </a:r>
            <a:r>
              <a:rPr lang="en-US" sz="2800" b="1" dirty="0">
                <a:latin typeface="+mn-lt"/>
                <a:ea typeface="Calibri" pitchFamily="34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2</a:t>
            </a:r>
            <a:r>
              <a:rPr lang="en-US" sz="2800" b="1" dirty="0">
                <a:solidFill>
                  <a:srgbClr val="00B0F0"/>
                </a:solidFill>
                <a:latin typeface="+mn-lt"/>
                <a:ea typeface="Calibri" pitchFamily="34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):</a:t>
            </a:r>
          </a:p>
          <a:p>
            <a:pPr indent="88900">
              <a:defRPr/>
            </a:pP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 S +=</a:t>
            </a:r>
            <a:r>
              <a:rPr lang="ru-RU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pt-BR" sz="2800" b="1" dirty="0">
                <a:latin typeface="Courier New" pitchFamily="49" charset="0"/>
                <a:ea typeface="Calibri" pitchFamily="34" charset="0"/>
                <a:cs typeface="Courier New" pitchFamily="49" charset="0"/>
              </a:rPr>
              <a:t>i</a:t>
            </a:r>
          </a:p>
        </p:txBody>
      </p:sp>
      <p:sp>
        <p:nvSpPr>
          <p:cNvPr id="11" name="Стрелка вниз 9">
            <a:extLst>
              <a:ext uri="{FF2B5EF4-FFF2-40B4-BE49-F238E27FC236}">
                <a16:creationId xmlns:a16="http://schemas.microsoft.com/office/drawing/2014/main" id="{04E70330-B0AB-7589-9940-9FC143B1094F}"/>
              </a:ext>
            </a:extLst>
          </p:cNvPr>
          <p:cNvSpPr/>
          <p:nvPr/>
        </p:nvSpPr>
        <p:spPr bwMode="auto">
          <a:xfrm>
            <a:off x="2776538" y="3246438"/>
            <a:ext cx="354012" cy="388937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id="{68B03A50-BFBA-435A-2303-DBB74CAF3E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2533" y="3151982"/>
            <a:ext cx="1114425" cy="531812"/>
          </a:xfrm>
          <a:prstGeom prst="wedgeRoundRectCallout">
            <a:avLst>
              <a:gd name="adj1" fmla="val -40266"/>
              <a:gd name="adj2" fmla="val 160012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800" dirty="0">
                <a:latin typeface="Arial" charset="0"/>
              </a:rPr>
              <a:t>шаг</a:t>
            </a:r>
          </a:p>
        </p:txBody>
      </p:sp>
    </p:spTree>
    <p:extLst>
      <p:ext uri="{BB962C8B-B14F-4D97-AF65-F5344CB8AC3E}">
        <p14:creationId xmlns:p14="http://schemas.microsoft.com/office/powerpoint/2010/main" val="131080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9" grpId="0" animBg="1"/>
      <p:bldP spid="11" grpId="0" animBg="1"/>
      <p:bldP spid="1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Списки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1BC67B31-F9B5-DD7F-A5ED-586AED735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186" y="571352"/>
            <a:ext cx="11285982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solidFill>
                  <a:srgbClr val="00C4BA"/>
                </a:solidFill>
              </a:rPr>
              <a:t>Список</a:t>
            </a:r>
            <a:r>
              <a:rPr lang="ru-RU" altLang="ru-RU" sz="2400" i="1" dirty="0"/>
              <a:t> –</a:t>
            </a:r>
            <a:r>
              <a:rPr lang="ru-RU" altLang="ru-RU" sz="2400" dirty="0"/>
              <a:t> объект, который содержит многочисленные элементы данных.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13D8DE6-8367-DFAB-786C-E88324FBF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0912" y="1093650"/>
            <a:ext cx="5719463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400" i="1" dirty="0"/>
              <a:t>List = [4,5,7,9] – </a:t>
            </a:r>
            <a:r>
              <a:rPr lang="ru-RU" altLang="ru-RU" sz="2400" i="1" dirty="0"/>
              <a:t>список целых чисел</a:t>
            </a:r>
            <a:endParaRPr lang="ru-RU" altLang="ru-RU" sz="2400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FE1513F-9388-B4DA-1559-6C1D9C434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0912" y="1609425"/>
            <a:ext cx="9770256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400" i="1" dirty="0"/>
              <a:t>Names = [‘</a:t>
            </a:r>
            <a:r>
              <a:rPr lang="ru-RU" altLang="ru-RU" sz="2400" i="1" dirty="0"/>
              <a:t>Иван</a:t>
            </a:r>
            <a:r>
              <a:rPr lang="en-US" altLang="ru-RU" sz="2400" i="1" dirty="0"/>
              <a:t>’, ’5’, ‘</a:t>
            </a:r>
            <a:r>
              <a:rPr lang="ru-RU" altLang="ru-RU" sz="2400" i="1" dirty="0"/>
              <a:t>первый</a:t>
            </a:r>
            <a:r>
              <a:rPr lang="en-US" altLang="ru-RU" sz="2400" i="1" dirty="0"/>
              <a:t>’, ‘</a:t>
            </a:r>
            <a:r>
              <a:rPr lang="ru-RU" altLang="ru-RU" sz="2400" i="1" dirty="0"/>
              <a:t>два</a:t>
            </a:r>
            <a:r>
              <a:rPr lang="en-US" altLang="ru-RU" sz="2400" i="1" dirty="0"/>
              <a:t>’] – </a:t>
            </a:r>
            <a:r>
              <a:rPr lang="ru-RU" altLang="ru-RU" sz="2400" i="1" dirty="0"/>
              <a:t>список строковых значений</a:t>
            </a:r>
            <a:endParaRPr lang="ru-RU" altLang="ru-RU" sz="2400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AC3A893-4526-66BA-E94C-F5496A99D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0912" y="2245551"/>
            <a:ext cx="9770256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400" i="1" dirty="0"/>
              <a:t>Info= [‘</a:t>
            </a:r>
            <a:r>
              <a:rPr lang="ru-RU" altLang="ru-RU" sz="2400" i="1" dirty="0"/>
              <a:t>Иван</a:t>
            </a:r>
            <a:r>
              <a:rPr lang="en-US" altLang="ru-RU" sz="2400" i="1" dirty="0"/>
              <a:t>’, 5’ ‘</a:t>
            </a:r>
            <a:r>
              <a:rPr lang="ru-RU" altLang="ru-RU" sz="2400" i="1" dirty="0"/>
              <a:t>первый</a:t>
            </a:r>
            <a:r>
              <a:rPr lang="en-US" altLang="ru-RU" sz="2400" i="1" dirty="0"/>
              <a:t>’, 2] – </a:t>
            </a:r>
            <a:r>
              <a:rPr lang="ru-RU" altLang="ru-RU" sz="2400" i="1" dirty="0"/>
              <a:t>список </a:t>
            </a:r>
            <a:r>
              <a:rPr lang="en-US" altLang="ru-RU" sz="2400" i="1" dirty="0"/>
              <a:t>c </a:t>
            </a:r>
            <a:r>
              <a:rPr lang="ru-RU" altLang="ru-RU" sz="2400" i="1" dirty="0"/>
              <a:t>разными списками значений</a:t>
            </a:r>
            <a:endParaRPr lang="ru-RU" altLang="ru-RU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A7EB97-BA57-3FDB-F650-2A73A0D0F52B}"/>
              </a:ext>
            </a:extLst>
          </p:cNvPr>
          <p:cNvSpPr txBox="1"/>
          <p:nvPr/>
        </p:nvSpPr>
        <p:spPr>
          <a:xfrm>
            <a:off x="247165" y="2803764"/>
            <a:ext cx="39499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solidFill>
                  <a:srgbClr val="00C4BA"/>
                </a:solidFill>
              </a:rPr>
              <a:t>Оператор повторения</a:t>
            </a:r>
            <a:endParaRPr lang="ru-RU" altLang="ru-RU" sz="2400" dirty="0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E0248BB9-E76F-6F15-C455-F44EC4091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0912" y="3164958"/>
            <a:ext cx="8723621" cy="894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400" i="1" dirty="0"/>
              <a:t>List = [</a:t>
            </a:r>
            <a:r>
              <a:rPr lang="ru-RU" altLang="ru-RU" sz="2400" i="1" dirty="0"/>
              <a:t>0, 1, 2</a:t>
            </a:r>
            <a:r>
              <a:rPr lang="en-US" altLang="ru-RU" sz="2400" i="1" dirty="0"/>
              <a:t>]</a:t>
            </a:r>
            <a:r>
              <a:rPr lang="ru-RU" altLang="ru-RU" sz="2400" i="1" dirty="0"/>
              <a:t> </a:t>
            </a:r>
            <a:r>
              <a:rPr lang="ru-RU" altLang="ru-RU" sz="2800" b="1" i="1" dirty="0">
                <a:solidFill>
                  <a:srgbClr val="00C4BA"/>
                </a:solidFill>
              </a:rPr>
              <a:t>*</a:t>
            </a:r>
            <a:r>
              <a:rPr lang="en-US" altLang="ru-RU" sz="2400" i="1" dirty="0"/>
              <a:t> </a:t>
            </a:r>
            <a:r>
              <a:rPr lang="ru-RU" altLang="ru-RU" sz="2400" i="1" dirty="0"/>
              <a:t>3 </a:t>
            </a:r>
          </a:p>
          <a:p>
            <a:pPr>
              <a:spcBef>
                <a:spcPct val="0"/>
              </a:spcBef>
              <a:buNone/>
            </a:pPr>
            <a:r>
              <a:rPr lang="en-US" altLang="ru-RU" sz="2400" i="1" dirty="0"/>
              <a:t>print (List)</a:t>
            </a:r>
            <a:r>
              <a:rPr lang="ru-RU" altLang="ru-RU" sz="2400" i="1" dirty="0"/>
              <a:t>	</a:t>
            </a:r>
            <a:r>
              <a:rPr lang="en-US" altLang="ru-RU" sz="2400" i="1" dirty="0"/>
              <a:t>		[</a:t>
            </a:r>
            <a:r>
              <a:rPr lang="ru-RU" altLang="ru-RU" sz="2400" i="1" dirty="0"/>
              <a:t>0, 1, 2</a:t>
            </a:r>
            <a:r>
              <a:rPr lang="en-US" altLang="ru-RU" sz="2400" i="1" dirty="0"/>
              <a:t>,</a:t>
            </a:r>
            <a:r>
              <a:rPr lang="ru-RU" altLang="ru-RU" sz="2400" i="1" dirty="0"/>
              <a:t> 0, 1, 2</a:t>
            </a:r>
            <a:r>
              <a:rPr lang="en-US" altLang="ru-RU" sz="2400" i="1" dirty="0"/>
              <a:t>, </a:t>
            </a:r>
            <a:r>
              <a:rPr lang="ru-RU" altLang="ru-RU" sz="2400" i="1" dirty="0"/>
              <a:t>0, 1, 2</a:t>
            </a:r>
            <a:r>
              <a:rPr lang="en-US" altLang="ru-RU" sz="2400" i="1" dirty="0"/>
              <a:t>]</a:t>
            </a:r>
            <a:r>
              <a:rPr lang="ru-RU" altLang="ru-RU" sz="2400" i="1" dirty="0"/>
              <a:t>	</a:t>
            </a:r>
            <a:endParaRPr lang="ru-RU" altLang="ru-RU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3737E6-4A50-B324-0088-0655DC28B308}"/>
              </a:ext>
            </a:extLst>
          </p:cNvPr>
          <p:cNvSpPr txBox="1"/>
          <p:nvPr/>
        </p:nvSpPr>
        <p:spPr>
          <a:xfrm>
            <a:off x="5306546" y="2792256"/>
            <a:ext cx="39499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Результат: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FB1F5E-1E52-8A0C-74A6-355BDFCFB0C9}"/>
              </a:ext>
            </a:extLst>
          </p:cNvPr>
          <p:cNvSpPr txBox="1"/>
          <p:nvPr/>
        </p:nvSpPr>
        <p:spPr>
          <a:xfrm>
            <a:off x="345186" y="4062744"/>
            <a:ext cx="86525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solidFill>
                  <a:srgbClr val="00C4BA"/>
                </a:solidFill>
              </a:rPr>
              <a:t>Последовательный обход списка в  цикле </a:t>
            </a:r>
            <a:r>
              <a:rPr lang="en-US" altLang="ru-RU" sz="2400" b="1" i="1" dirty="0">
                <a:solidFill>
                  <a:srgbClr val="00C4BA"/>
                </a:solidFill>
              </a:rPr>
              <a:t>for</a:t>
            </a:r>
            <a:endParaRPr lang="ru-RU" altLang="ru-RU" sz="2400" dirty="0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6C035A7B-19A6-1342-1219-8E4863390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537" y="4511697"/>
            <a:ext cx="5719463" cy="157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400" i="1" dirty="0"/>
              <a:t>for &lt;</a:t>
            </a:r>
            <a:r>
              <a:rPr lang="ru-RU" altLang="ru-RU" sz="2400" i="1" dirty="0"/>
              <a:t>переменная</a:t>
            </a:r>
            <a:r>
              <a:rPr lang="en-US" altLang="ru-RU" sz="2400" i="1" dirty="0"/>
              <a:t>&gt;</a:t>
            </a:r>
            <a:r>
              <a:rPr lang="ru-RU" altLang="ru-RU" sz="2400" i="1" dirty="0"/>
              <a:t> </a:t>
            </a:r>
            <a:r>
              <a:rPr lang="en-US" altLang="ru-RU" sz="2400" i="1" dirty="0"/>
              <a:t>in &lt;</a:t>
            </a:r>
            <a:r>
              <a:rPr lang="ru-RU" altLang="ru-RU" sz="2400" i="1" dirty="0"/>
              <a:t>список</a:t>
            </a:r>
            <a:r>
              <a:rPr lang="en-US" altLang="ru-RU" sz="2400" i="1" dirty="0"/>
              <a:t>&gt;: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400" i="1" dirty="0"/>
              <a:t>    &lt;</a:t>
            </a:r>
            <a:r>
              <a:rPr lang="ru-RU" altLang="ru-RU" sz="2400" i="1" dirty="0"/>
              <a:t>инструкция</a:t>
            </a:r>
            <a:r>
              <a:rPr lang="en-US" altLang="ru-RU" sz="2400" i="1" dirty="0"/>
              <a:t>&gt;</a:t>
            </a:r>
            <a:endParaRPr lang="ru-RU" altLang="ru-RU" sz="2400" i="1" dirty="0"/>
          </a:p>
          <a:p>
            <a:pPr>
              <a:spcBef>
                <a:spcPct val="0"/>
              </a:spcBef>
              <a:buNone/>
            </a:pPr>
            <a:r>
              <a:rPr lang="ru-RU" altLang="ru-RU" sz="2400" i="1" dirty="0"/>
              <a:t>    </a:t>
            </a:r>
            <a:r>
              <a:rPr lang="en-US" altLang="ru-RU" sz="2400" i="1" dirty="0"/>
              <a:t>&lt;</a:t>
            </a:r>
            <a:r>
              <a:rPr lang="ru-RU" altLang="ru-RU" sz="2400" i="1" dirty="0"/>
              <a:t>инструкция</a:t>
            </a:r>
            <a:r>
              <a:rPr lang="en-US" altLang="ru-RU" sz="2400" i="1" dirty="0"/>
              <a:t>&gt;</a:t>
            </a:r>
            <a:endParaRPr lang="ru-RU" altLang="ru-RU" sz="2400" i="1" dirty="0"/>
          </a:p>
          <a:p>
            <a:pPr>
              <a:spcBef>
                <a:spcPct val="0"/>
              </a:spcBef>
              <a:buNone/>
            </a:pPr>
            <a:r>
              <a:rPr lang="ru-RU" altLang="ru-RU" sz="2400" i="1" dirty="0"/>
              <a:t>    …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64431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1" grpId="0"/>
      <p:bldP spid="2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34477" y="0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Списки. Индексация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1BC67B31-F9B5-DD7F-A5ED-586AED735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" y="675143"/>
            <a:ext cx="11285982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55600" indent="-355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solidFill>
                  <a:srgbClr val="00C4BA"/>
                </a:solidFill>
              </a:rPr>
              <a:t>Индексация </a:t>
            </a:r>
            <a:r>
              <a:rPr lang="ru-RU" altLang="ru-RU" sz="2400" i="1" dirty="0"/>
              <a:t>–</a:t>
            </a:r>
            <a:r>
              <a:rPr lang="ru-RU" altLang="ru-RU" sz="2400" dirty="0"/>
              <a:t> доступ к отдельным элементам списка. Индексация элементов начинается с 0.</a:t>
            </a:r>
          </a:p>
        </p:txBody>
      </p:sp>
      <p:graphicFrame>
        <p:nvGraphicFramePr>
          <p:cNvPr id="8" name="Group 65">
            <a:extLst>
              <a:ext uri="{FF2B5EF4-FFF2-40B4-BE49-F238E27FC236}">
                <a16:creationId xmlns:a16="http://schemas.microsoft.com/office/drawing/2014/main" id="{BB42A663-7BF9-F6B1-4327-3C561A1F3D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682448"/>
              </p:ext>
            </p:extLst>
          </p:nvPr>
        </p:nvGraphicFramePr>
        <p:xfrm>
          <a:off x="148785" y="3104242"/>
          <a:ext cx="6096000" cy="52070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23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43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51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Group 52">
            <a:extLst>
              <a:ext uri="{FF2B5EF4-FFF2-40B4-BE49-F238E27FC236}">
                <a16:creationId xmlns:a16="http://schemas.microsoft.com/office/drawing/2014/main" id="{A26D3837-815E-074B-4075-17919F4A77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201354"/>
              </p:ext>
            </p:extLst>
          </p:nvPr>
        </p:nvGraphicFramePr>
        <p:xfrm>
          <a:off x="143435" y="2702671"/>
          <a:ext cx="6096000" cy="506412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64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L="90000" marR="90000" marT="4680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Rectangle 66">
            <a:extLst>
              <a:ext uri="{FF2B5EF4-FFF2-40B4-BE49-F238E27FC236}">
                <a16:creationId xmlns:a16="http://schemas.microsoft.com/office/drawing/2014/main" id="{C698A046-EE73-92FE-A50F-06BF9FE31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9166" y="1459561"/>
            <a:ext cx="1687513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4000" b="1">
                <a:latin typeface="Courier New" panose="02070309020205020404" pitchFamily="49" charset="0"/>
              </a:rPr>
              <a:t>A[2]</a:t>
            </a:r>
            <a:endParaRPr lang="ru-RU" altLang="ru-RU" sz="4000" b="1">
              <a:latin typeface="Courier New" panose="02070309020205020404" pitchFamily="49" charset="0"/>
            </a:endParaRPr>
          </a:p>
        </p:txBody>
      </p:sp>
      <p:sp>
        <p:nvSpPr>
          <p:cNvPr id="16" name="AutoShape 67">
            <a:extLst>
              <a:ext uri="{FF2B5EF4-FFF2-40B4-BE49-F238E27FC236}">
                <a16:creationId xmlns:a16="http://schemas.microsoft.com/office/drawing/2014/main" id="{CDB0EE43-43F3-66CC-84F7-B91B8A1D4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1991" y="1438924"/>
            <a:ext cx="4619625" cy="554037"/>
          </a:xfrm>
          <a:prstGeom prst="wedgeRoundRectCallout">
            <a:avLst>
              <a:gd name="adj1" fmla="val -72565"/>
              <a:gd name="adj2" fmla="val 51712"/>
              <a:gd name="adj3" fmla="val 16667"/>
            </a:avLst>
          </a:prstGeom>
          <a:solidFill>
            <a:srgbClr val="D9F5F3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latin typeface="Arial" charset="0"/>
              </a:rPr>
              <a:t>ИНДЕКС элемента массива</a:t>
            </a:r>
            <a:r>
              <a:rPr lang="en-US" sz="2400" dirty="0">
                <a:latin typeface="Arial" charset="0"/>
              </a:rPr>
              <a:t>: 2</a:t>
            </a:r>
            <a:endParaRPr lang="ru-RU" sz="2400" dirty="0">
              <a:latin typeface="Arial" charset="0"/>
            </a:endParaRPr>
          </a:p>
        </p:txBody>
      </p:sp>
      <p:sp>
        <p:nvSpPr>
          <p:cNvPr id="17" name="AutoShape 68">
            <a:extLst>
              <a:ext uri="{FF2B5EF4-FFF2-40B4-BE49-F238E27FC236}">
                <a16:creationId xmlns:a16="http://schemas.microsoft.com/office/drawing/2014/main" id="{CEA837F6-9AA7-3CA8-3DE7-6ED9EF02A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5641" y="2094561"/>
            <a:ext cx="4991100" cy="609600"/>
          </a:xfrm>
          <a:prstGeom prst="wedgeRoundRectCallout">
            <a:avLst>
              <a:gd name="adj1" fmla="val -65772"/>
              <a:gd name="adj2" fmla="val -43501"/>
              <a:gd name="adj3" fmla="val 16667"/>
            </a:avLst>
          </a:prstGeom>
          <a:solidFill>
            <a:srgbClr val="D9F5F3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latin typeface="Arial" charset="0"/>
              </a:rPr>
              <a:t>ЗНАЧЕНИЕ элемента массива</a:t>
            </a:r>
          </a:p>
        </p:txBody>
      </p:sp>
      <p:sp>
        <p:nvSpPr>
          <p:cNvPr id="19" name="Oval 70">
            <a:extLst>
              <a:ext uri="{FF2B5EF4-FFF2-40B4-BE49-F238E27FC236}">
                <a16:creationId xmlns:a16="http://schemas.microsoft.com/office/drawing/2014/main" id="{0DD231E1-EED5-BF62-C2FC-CFCA29429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6112" y="1725618"/>
            <a:ext cx="511175" cy="611187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/>
          </a:p>
        </p:txBody>
      </p:sp>
      <p:sp>
        <p:nvSpPr>
          <p:cNvPr id="21" name="Oval 69">
            <a:extLst>
              <a:ext uri="{FF2B5EF4-FFF2-40B4-BE49-F238E27FC236}">
                <a16:creationId xmlns:a16="http://schemas.microsoft.com/office/drawing/2014/main" id="{D62BDC64-3676-FCDD-D85F-1BC7D9D51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825" y="1448448"/>
            <a:ext cx="1355208" cy="1131888"/>
          </a:xfrm>
          <a:prstGeom prst="ellipse">
            <a:avLst/>
          </a:prstGeom>
          <a:noFill/>
          <a:ln w="19050">
            <a:solidFill>
              <a:srgbClr val="464646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rgbClr val="00C4BA"/>
              </a:solidFill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42329A25-D32B-C69C-E56F-716A2B68CD21}"/>
              </a:ext>
            </a:extLst>
          </p:cNvPr>
          <p:cNvSpPr/>
          <p:nvPr/>
        </p:nvSpPr>
        <p:spPr>
          <a:xfrm>
            <a:off x="143435" y="3602727"/>
            <a:ext cx="7443787" cy="1200150"/>
          </a:xfrm>
          <a:prstGeom prst="rect">
            <a:avLst/>
          </a:prstGeom>
          <a:solidFill>
            <a:srgbClr val="D9F5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q-AL" sz="2400" b="1" dirty="0">
                <a:latin typeface="Courier New" pitchFamily="49" charset="0"/>
                <a:cs typeface="Courier New" pitchFamily="49" charset="0"/>
              </a:rPr>
              <a:t>i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endParaRPr lang="sq-AL" sz="2400" b="1" dirty="0">
              <a:solidFill>
                <a:srgbClr val="00B0F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sq-AL" sz="2400" b="1" dirty="0">
                <a:latin typeface="Courier New" pitchFamily="49" charset="0"/>
                <a:cs typeface="Courier New" pitchFamily="49" charset="0"/>
              </a:rPr>
              <a:t>A[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A[i]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*A[i-</a:t>
            </a:r>
            <a:r>
              <a:rPr lang="sq-AL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A[</a:t>
            </a:r>
            <a:r>
              <a:rPr lang="sq-AL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*i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 eaLnBrk="1" hangingPunct="1">
              <a:defRPr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A[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]+A[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)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30D1E193-1E8C-CB18-BDD0-B12448A5AC37}"/>
              </a:ext>
            </a:extLst>
          </p:cNvPr>
          <p:cNvSpPr/>
          <p:nvPr/>
        </p:nvSpPr>
        <p:spPr>
          <a:xfrm>
            <a:off x="1832534" y="5092114"/>
            <a:ext cx="5754688" cy="8302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q-AL" sz="2400" b="1" dirty="0">
                <a:latin typeface="Courier New" pitchFamily="49" charset="0"/>
                <a:cs typeface="Courier New" pitchFamily="49" charset="0"/>
              </a:rPr>
              <a:t>A[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A[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*A[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A[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]</a:t>
            </a:r>
          </a:p>
          <a:p>
            <a:pPr eaLnBrk="1" hangingPunct="1">
              <a:defRPr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A[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]+A[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sq-AL" sz="2400" b="1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 )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4E3D39A2-7CF3-1B65-1C85-128275195160}"/>
              </a:ext>
            </a:extLst>
          </p:cNvPr>
          <p:cNvSpPr/>
          <p:nvPr/>
        </p:nvSpPr>
        <p:spPr>
          <a:xfrm>
            <a:off x="7626909" y="5066714"/>
            <a:ext cx="738188" cy="461962"/>
          </a:xfrm>
          <a:prstGeom prst="rect">
            <a:avLst/>
          </a:prstGeom>
          <a:solidFill>
            <a:srgbClr val="D9F5F3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101</a:t>
            </a:r>
            <a:endParaRPr lang="ru-RU" dirty="0">
              <a:latin typeface="Arial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54FBC3A2-F8A9-1376-9797-24C99C78E4A5}"/>
              </a:ext>
            </a:extLst>
          </p:cNvPr>
          <p:cNvSpPr/>
          <p:nvPr/>
        </p:nvSpPr>
        <p:spPr>
          <a:xfrm>
            <a:off x="7626909" y="5517564"/>
            <a:ext cx="738188" cy="461962"/>
          </a:xfrm>
          <a:prstGeom prst="rect">
            <a:avLst/>
          </a:prstGeom>
          <a:solidFill>
            <a:srgbClr val="D9F5F3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52</a:t>
            </a:r>
            <a:endParaRPr lang="ru-RU" dirty="0">
              <a:latin typeface="Arial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59435B-D665-4DAB-2638-C43C9E5FCDE7}"/>
              </a:ext>
            </a:extLst>
          </p:cNvPr>
          <p:cNvSpPr txBox="1"/>
          <p:nvPr/>
        </p:nvSpPr>
        <p:spPr>
          <a:xfrm>
            <a:off x="239871" y="4878453"/>
            <a:ext cx="60944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altLang="ru-RU" sz="2000" dirty="0"/>
              <a:t>Результат: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23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6" grpId="0" animBg="1"/>
      <p:bldP spid="19" grpId="0" animBg="1"/>
      <p:bldP spid="22" grpId="0" animBg="1"/>
      <p:bldP spid="27" grpId="0" animBg="1"/>
      <p:bldP spid="28" grpId="0" animBg="1"/>
      <p:bldP spid="2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Создание массива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8FE5D32-6D2F-14C9-B838-C2C362A95A0D}"/>
              </a:ext>
            </a:extLst>
          </p:cNvPr>
          <p:cNvSpPr/>
          <p:nvPr/>
        </p:nvSpPr>
        <p:spPr>
          <a:xfrm>
            <a:off x="267907" y="947601"/>
            <a:ext cx="7138987" cy="523875"/>
          </a:xfrm>
          <a:prstGeom prst="rect">
            <a:avLst/>
          </a:prstGeom>
          <a:solidFill>
            <a:srgbClr val="D9F5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A = 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]</a:t>
            </a:r>
            <a:endParaRPr lang="pt-BR" sz="2800" b="1" dirty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4" name="Group 65">
            <a:extLst>
              <a:ext uri="{FF2B5EF4-FFF2-40B4-BE49-F238E27FC236}">
                <a16:creationId xmlns:a16="http://schemas.microsoft.com/office/drawing/2014/main" id="{867CE26A-25FC-6FD6-218A-51A8AEE778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428592"/>
              </p:ext>
            </p:extLst>
          </p:nvPr>
        </p:nvGraphicFramePr>
        <p:xfrm>
          <a:off x="320294" y="1509576"/>
          <a:ext cx="6096000" cy="52070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22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35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41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53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1A65D96-8992-5142-596D-25E366BBA2B8}"/>
              </a:ext>
            </a:extLst>
          </p:cNvPr>
          <p:cNvSpPr/>
          <p:nvPr/>
        </p:nvSpPr>
        <p:spPr>
          <a:xfrm>
            <a:off x="267907" y="2736781"/>
            <a:ext cx="7100887" cy="523875"/>
          </a:xfrm>
          <a:prstGeom prst="rect">
            <a:avLst/>
          </a:prstGeom>
          <a:solidFill>
            <a:srgbClr val="D9F5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A = 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] + 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]</a:t>
            </a:r>
            <a:endParaRPr lang="pt-BR" sz="2800" b="1" dirty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8" name="Group 65">
            <a:extLst>
              <a:ext uri="{FF2B5EF4-FFF2-40B4-BE49-F238E27FC236}">
                <a16:creationId xmlns:a16="http://schemas.microsoft.com/office/drawing/2014/main" id="{9BE52A17-96AE-5951-20C7-D3E866E1BE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391847"/>
              </p:ext>
            </p:extLst>
          </p:nvPr>
        </p:nvGraphicFramePr>
        <p:xfrm>
          <a:off x="461909" y="4535843"/>
          <a:ext cx="6096000" cy="52070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marL="90000" marR="90000" marT="46834" marB="46834" horzOverflow="overflow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03F7546-113C-8EBA-605F-66B279D4E648}"/>
              </a:ext>
            </a:extLst>
          </p:cNvPr>
          <p:cNvSpPr/>
          <p:nvPr/>
        </p:nvSpPr>
        <p:spPr>
          <a:xfrm>
            <a:off x="263619" y="3818476"/>
            <a:ext cx="7100887" cy="523875"/>
          </a:xfrm>
          <a:prstGeom prst="rect">
            <a:avLst/>
          </a:prstGeom>
          <a:solidFill>
            <a:srgbClr val="D9F5F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A = 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]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pt-BR" sz="28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84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Перебор элементов массива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490FC223-D632-90FF-00EA-547585908637}"/>
              </a:ext>
            </a:extLst>
          </p:cNvPr>
          <p:cNvSpPr txBox="1">
            <a:spLocks/>
          </p:cNvSpPr>
          <p:nvPr/>
        </p:nvSpPr>
        <p:spPr>
          <a:xfrm>
            <a:off x="489518" y="1295893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B6B71BB-BFC0-CAC1-DB7B-1B8C63F6FBD7}"/>
              </a:ext>
            </a:extLst>
          </p:cNvPr>
          <p:cNvSpPr/>
          <p:nvPr/>
        </p:nvSpPr>
        <p:spPr>
          <a:xfrm>
            <a:off x="1817799" y="2710372"/>
            <a:ext cx="8259762" cy="120015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358775" indent="-358775" eaLnBrk="1" hangingPunct="1">
              <a:defRPr/>
            </a:pPr>
            <a:r>
              <a:rPr lang="ru-RU" sz="2400" b="1" dirty="0">
                <a:latin typeface="Arial" charset="0"/>
              </a:rPr>
              <a:t>Перебор элементов</a:t>
            </a:r>
            <a:r>
              <a:rPr lang="ru-RU" sz="2400" dirty="0">
                <a:latin typeface="Arial" charset="0"/>
              </a:rPr>
              <a:t>: просматриваем все элементы массива и, если нужно, выполняем с каждым из них некоторую операцию.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1D5959F7-0AF1-B7B9-0E83-46707472BF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06" y="1018322"/>
            <a:ext cx="7485062" cy="954088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90488" eaLnBrk="1" hangingPunct="1">
              <a:defRPr/>
            </a:pP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</a:t>
            </a:r>
            <a:r>
              <a:rPr lang="en-US" sz="2800" b="1" dirty="0"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en-US" sz="2800" b="1" dirty="0"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10</a:t>
            </a:r>
            <a:endParaRPr lang="en-US" sz="28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indent="90488" eaLnBrk="1" hangingPunct="1">
              <a:defRPr/>
            </a:pP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</a:t>
            </a:r>
            <a:r>
              <a:rPr lang="ru-RU" sz="2800" b="1" dirty="0">
                <a:latin typeface="+mj-lt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lang="ru-RU" sz="2800" b="1" dirty="0">
                <a:latin typeface="+mj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0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]*N 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# 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память уже выделена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899074B4-8AA6-A760-AC20-041EDF0C5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518" y="4469584"/>
            <a:ext cx="6788150" cy="954088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90488" eaLnBrk="1" hangingPunct="1">
              <a:defRPr/>
            </a:pP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for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 err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range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(N):</a:t>
            </a:r>
            <a:endParaRPr lang="ru-RU" sz="28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indent="90488" eaLnBrk="1" hangingPunct="1">
              <a:defRPr/>
            </a:pP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# 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здесь работаем с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A[</a:t>
            </a:r>
            <a:r>
              <a:rPr lang="en-US" sz="2800" b="1" dirty="0" err="1">
                <a:solidFill>
                  <a:srgbClr val="008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] </a:t>
            </a:r>
            <a:endParaRPr lang="ru-RU" sz="2800" b="1" dirty="0">
              <a:solidFill>
                <a:srgbClr val="008000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36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Заполнение массива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C7113CA-4F4C-1521-A5C0-D23D6602BDB7}"/>
              </a:ext>
            </a:extLst>
          </p:cNvPr>
          <p:cNvSpPr txBox="1">
            <a:spLocks/>
          </p:cNvSpPr>
          <p:nvPr/>
        </p:nvSpPr>
        <p:spPr>
          <a:xfrm>
            <a:off x="311150" y="301625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B7BBBA4-020E-C30F-0399-BCCD37DA4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89" y="1321332"/>
            <a:ext cx="5937250" cy="954087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90488" eaLnBrk="1" hangingPunct="1">
              <a:defRPr/>
            </a:pP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for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 err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range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):</a:t>
            </a:r>
            <a:endParaRPr lang="ru-RU" sz="28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indent="90488" eaLnBrk="1" hangingPunct="1">
              <a:defRPr/>
            </a:pP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A[</a:t>
            </a:r>
            <a:r>
              <a:rPr lang="en-US" sz="2800" b="1" dirty="0" err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]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 </a:t>
            </a:r>
            <a:r>
              <a:rPr lang="en-US" sz="2800" b="1" dirty="0" err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endParaRPr lang="ru-RU" sz="28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graphicFrame>
        <p:nvGraphicFramePr>
          <p:cNvPr id="5" name="Group 65">
            <a:extLst>
              <a:ext uri="{FF2B5EF4-FFF2-40B4-BE49-F238E27FC236}">
                <a16:creationId xmlns:a16="http://schemas.microsoft.com/office/drawing/2014/main" id="{48C59727-B48B-29A4-0F3D-FDC6BC8A8B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222052"/>
              </p:ext>
            </p:extLst>
          </p:nvPr>
        </p:nvGraphicFramePr>
        <p:xfrm>
          <a:off x="3788945" y="3904252"/>
          <a:ext cx="4086185" cy="520700"/>
        </p:xfrm>
        <a:graphic>
          <a:graphicData uri="http://schemas.openxmlformats.org/drawingml/2006/table">
            <a:tbl>
              <a:tblPr/>
              <a:tblGrid>
                <a:gridCol w="817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7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7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7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7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16" marR="90016" marT="46834" marB="468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16" marR="90016" marT="46834" marB="468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16" marR="90016" marT="46834" marB="468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...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16" marR="90016" marT="46834" marB="468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16" marR="90016" marT="46834" marB="468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D7DC493-D5CE-5FE8-091A-339E2A0C10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04" y="2455563"/>
            <a:ext cx="3125491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В развёрнутом виде</a:t>
            </a:r>
            <a:endParaRPr lang="ru-RU" altLang="ru-RU" sz="1800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DD1ABB36-6090-1433-A8DA-6590DE2CF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09" y="2944513"/>
            <a:ext cx="3136774" cy="2246312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indent="90488" eaLnBrk="1" hangingPunct="1">
              <a:defRPr/>
            </a:pP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0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]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0</a:t>
            </a:r>
          </a:p>
          <a:p>
            <a:pPr indent="90488" eaLnBrk="1" hangingPunct="1">
              <a:defRPr/>
            </a:pP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]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1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indent="90488" eaLnBrk="1" hangingPunct="1">
              <a:defRPr/>
            </a:pP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2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]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2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indent="90488" eaLnBrk="1" hangingPunct="1">
              <a:defRPr/>
            </a:pP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...</a:t>
            </a:r>
          </a:p>
          <a:p>
            <a:pPr indent="90488" eaLnBrk="1" hangingPunct="1">
              <a:defRPr/>
            </a:pP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A[N-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] = N-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1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36492CF-8D55-FBB2-974C-7CDCFB6EA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525" y="3962400"/>
            <a:ext cx="384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5F9161D-32BE-3721-D3AC-BE5B768C7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3150" y="3962400"/>
            <a:ext cx="385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57AA5E3-3687-C68E-067F-96C75129F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1663" y="3962400"/>
            <a:ext cx="3857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CE84760B-E893-13BB-7FD4-774CDECFC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0888" y="3962400"/>
            <a:ext cx="765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</a:rPr>
              <a:t>N</a:t>
            </a:r>
            <a:r>
              <a:rPr lang="ru-RU" altLang="ru-RU" sz="2800" b="1">
                <a:solidFill>
                  <a:srgbClr val="000000"/>
                </a:solidFill>
              </a:rPr>
              <a:t>-1</a:t>
            </a:r>
          </a:p>
        </p:txBody>
      </p:sp>
      <p:sp>
        <p:nvSpPr>
          <p:cNvPr id="16" name="Полилиния 11">
            <a:extLst>
              <a:ext uri="{FF2B5EF4-FFF2-40B4-BE49-F238E27FC236}">
                <a16:creationId xmlns:a16="http://schemas.microsoft.com/office/drawing/2014/main" id="{ADF526C2-BBD9-693C-ED9F-9FE76596D4AA}"/>
              </a:ext>
            </a:extLst>
          </p:cNvPr>
          <p:cNvSpPr>
            <a:spLocks/>
          </p:cNvSpPr>
          <p:nvPr/>
        </p:nvSpPr>
        <p:spPr bwMode="auto">
          <a:xfrm>
            <a:off x="2477386" y="3182131"/>
            <a:ext cx="1803400" cy="647700"/>
          </a:xfrm>
          <a:custGeom>
            <a:avLst/>
            <a:gdLst>
              <a:gd name="T0" fmla="*/ 0 w 762000"/>
              <a:gd name="T1" fmla="*/ 0 h 213360"/>
              <a:gd name="T2" fmla="*/ 2147483646 w 762000"/>
              <a:gd name="T3" fmla="*/ 2147483646 h 213360"/>
              <a:gd name="T4" fmla="*/ 0 60000 65536"/>
              <a:gd name="T5" fmla="*/ 0 60000 65536"/>
              <a:gd name="T6" fmla="*/ 0 w 762000"/>
              <a:gd name="T7" fmla="*/ 0 h 213360"/>
              <a:gd name="T8" fmla="*/ 762000 w 762000"/>
              <a:gd name="T9" fmla="*/ 213360 h 2133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2000" h="213360">
                <a:moveTo>
                  <a:pt x="0" y="0"/>
                </a:moveTo>
                <a:cubicBezTo>
                  <a:pt x="383540" y="2540"/>
                  <a:pt x="728980" y="81280"/>
                  <a:pt x="762000" y="2133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oval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7" name="Полилиния 12">
            <a:extLst>
              <a:ext uri="{FF2B5EF4-FFF2-40B4-BE49-F238E27FC236}">
                <a16:creationId xmlns:a16="http://schemas.microsoft.com/office/drawing/2014/main" id="{82412926-333D-F8F4-F4B6-7D351172E5BF}"/>
              </a:ext>
            </a:extLst>
          </p:cNvPr>
          <p:cNvSpPr>
            <a:spLocks/>
          </p:cNvSpPr>
          <p:nvPr/>
        </p:nvSpPr>
        <p:spPr bwMode="auto">
          <a:xfrm>
            <a:off x="2487298" y="3044525"/>
            <a:ext cx="2616200" cy="801688"/>
          </a:xfrm>
          <a:custGeom>
            <a:avLst/>
            <a:gdLst>
              <a:gd name="T0" fmla="*/ 0 w 762000"/>
              <a:gd name="T1" fmla="*/ 57897223 h 686543"/>
              <a:gd name="T2" fmla="*/ 2147483646 w 762000"/>
              <a:gd name="T3" fmla="*/ 84003043 h 686543"/>
              <a:gd name="T4" fmla="*/ 0 60000 65536"/>
              <a:gd name="T5" fmla="*/ 0 60000 65536"/>
              <a:gd name="T6" fmla="*/ 0 w 762000"/>
              <a:gd name="T7" fmla="*/ 0 h 686543"/>
              <a:gd name="T8" fmla="*/ 762000 w 762000"/>
              <a:gd name="T9" fmla="*/ 686543 h 68654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2000" h="686543">
                <a:moveTo>
                  <a:pt x="0" y="473183"/>
                </a:moveTo>
                <a:cubicBezTo>
                  <a:pt x="383540" y="475723"/>
                  <a:pt x="651301" y="0"/>
                  <a:pt x="762000" y="686543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oval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Полилиния 13">
            <a:extLst>
              <a:ext uri="{FF2B5EF4-FFF2-40B4-BE49-F238E27FC236}">
                <a16:creationId xmlns:a16="http://schemas.microsoft.com/office/drawing/2014/main" id="{418D0719-3D02-D5A0-055A-B701C0DBA9AC}"/>
              </a:ext>
            </a:extLst>
          </p:cNvPr>
          <p:cNvSpPr>
            <a:spLocks/>
          </p:cNvSpPr>
          <p:nvPr/>
        </p:nvSpPr>
        <p:spPr bwMode="auto">
          <a:xfrm>
            <a:off x="2418860" y="2162814"/>
            <a:ext cx="3494617" cy="1866900"/>
          </a:xfrm>
          <a:custGeom>
            <a:avLst/>
            <a:gdLst>
              <a:gd name="T0" fmla="*/ 0 w 1119051"/>
              <a:gd name="T1" fmla="*/ 138802390 h 1638294"/>
              <a:gd name="T2" fmla="*/ 2147483646 w 1119051"/>
              <a:gd name="T3" fmla="*/ 125870658 h 1638294"/>
              <a:gd name="T4" fmla="*/ 0 60000 65536"/>
              <a:gd name="T5" fmla="*/ 0 60000 65536"/>
              <a:gd name="T6" fmla="*/ 0 w 1119051"/>
              <a:gd name="T7" fmla="*/ 0 h 1638294"/>
              <a:gd name="T8" fmla="*/ 1119051 w 1119051"/>
              <a:gd name="T9" fmla="*/ 1638294 h 16382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19051" h="1638294">
                <a:moveTo>
                  <a:pt x="0" y="1635754"/>
                </a:moveTo>
                <a:cubicBezTo>
                  <a:pt x="383540" y="1638294"/>
                  <a:pt x="559163" y="0"/>
                  <a:pt x="1119051" y="1483355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oval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Полилиния 14">
            <a:extLst>
              <a:ext uri="{FF2B5EF4-FFF2-40B4-BE49-F238E27FC236}">
                <a16:creationId xmlns:a16="http://schemas.microsoft.com/office/drawing/2014/main" id="{FCB16398-6004-F37F-5F40-084B418DEB74}"/>
              </a:ext>
            </a:extLst>
          </p:cNvPr>
          <p:cNvSpPr>
            <a:spLocks/>
          </p:cNvSpPr>
          <p:nvPr/>
        </p:nvSpPr>
        <p:spPr bwMode="auto">
          <a:xfrm flipV="1">
            <a:off x="3231758" y="4363738"/>
            <a:ext cx="4294124" cy="544512"/>
          </a:xfrm>
          <a:custGeom>
            <a:avLst/>
            <a:gdLst>
              <a:gd name="T0" fmla="*/ 0 w 762000"/>
              <a:gd name="T1" fmla="*/ 0 h 213360"/>
              <a:gd name="T2" fmla="*/ 2147483646 w 762000"/>
              <a:gd name="T3" fmla="*/ 2147483646 h 213360"/>
              <a:gd name="T4" fmla="*/ 0 60000 65536"/>
              <a:gd name="T5" fmla="*/ 0 60000 65536"/>
              <a:gd name="T6" fmla="*/ 0 w 762000"/>
              <a:gd name="T7" fmla="*/ 0 h 213360"/>
              <a:gd name="T8" fmla="*/ 762000 w 762000"/>
              <a:gd name="T9" fmla="*/ 213360 h 2133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2000" h="213360">
                <a:moveTo>
                  <a:pt x="0" y="0"/>
                </a:moveTo>
                <a:cubicBezTo>
                  <a:pt x="383540" y="2540"/>
                  <a:pt x="728980" y="81280"/>
                  <a:pt x="762000" y="213360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oval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AutoShape 59">
            <a:extLst>
              <a:ext uri="{FF2B5EF4-FFF2-40B4-BE49-F238E27FC236}">
                <a16:creationId xmlns:a16="http://schemas.microsoft.com/office/drawing/2014/main" id="{081BB0F2-560E-AA2F-610D-8BCBE5AAC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7776" y="713764"/>
            <a:ext cx="4029075" cy="509587"/>
          </a:xfrm>
          <a:prstGeom prst="wedgeRoundRectCallout">
            <a:avLst>
              <a:gd name="adj1" fmla="val 3455"/>
              <a:gd name="adj2" fmla="val 97661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[0, 2, 3, …, N-1]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1EC2333D-BE82-A7C9-DDEE-F42CD49F7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74" y="5512305"/>
            <a:ext cx="2420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0000"/>
                </a:solidFill>
              </a:rPr>
              <a:t>В стиле </a:t>
            </a:r>
            <a:r>
              <a:rPr lang="en-US" altLang="ru-RU" sz="2400">
                <a:solidFill>
                  <a:srgbClr val="000000"/>
                </a:solidFill>
              </a:rPr>
              <a:t>Python:</a:t>
            </a:r>
            <a:endParaRPr lang="ru-RU" altLang="ru-RU" sz="1800"/>
          </a:p>
        </p:txBody>
      </p:sp>
      <p:sp>
        <p:nvSpPr>
          <p:cNvPr id="26" name="Rectangle 1">
            <a:extLst>
              <a:ext uri="{FF2B5EF4-FFF2-40B4-BE49-F238E27FC236}">
                <a16:creationId xmlns:a16="http://schemas.microsoft.com/office/drawing/2014/main" id="{B1301F8B-7F9E-2C46-AD8D-8ABED2958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2700" y="5442836"/>
            <a:ext cx="6437312" cy="522287"/>
          </a:xfrm>
          <a:prstGeom prst="rect">
            <a:avLst/>
          </a:prstGeom>
          <a:solidFill>
            <a:srgbClr val="93E0DD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A = [ </a:t>
            </a:r>
            <a:r>
              <a:rPr lang="en-US" sz="2800" b="1" dirty="0" err="1">
                <a:latin typeface="Courier New" pitchFamily="49" charset="0"/>
                <a:cs typeface="Times New Roman" pitchFamily="18" charset="0"/>
              </a:rPr>
              <a:t>i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Courier New" pitchFamily="49" charset="0"/>
                <a:cs typeface="Times New Roman" pitchFamily="18" charset="0"/>
              </a:rPr>
              <a:t>i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range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(N) ]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32EB9D19-C607-7980-6246-EBF37CE3FE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1738" y="1750760"/>
            <a:ext cx="400050" cy="523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</a:t>
            </a:r>
            <a:endParaRPr lang="ru-RU" altLang="ru-RU" sz="1800" dirty="0"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7407276B-BDC8-50D8-2BF1-A4F555F2B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0736" y="5427904"/>
            <a:ext cx="400050" cy="523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</a:t>
            </a:r>
            <a:endParaRPr lang="ru-RU" altLang="ru-RU" sz="1800"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29" name="Полилиния 24">
            <a:extLst>
              <a:ext uri="{FF2B5EF4-FFF2-40B4-BE49-F238E27FC236}">
                <a16:creationId xmlns:a16="http://schemas.microsoft.com/office/drawing/2014/main" id="{E865C5EC-7427-E276-A1DB-2008483E34ED}"/>
              </a:ext>
            </a:extLst>
          </p:cNvPr>
          <p:cNvSpPr>
            <a:spLocks/>
          </p:cNvSpPr>
          <p:nvPr/>
        </p:nvSpPr>
        <p:spPr bwMode="auto">
          <a:xfrm flipH="1">
            <a:off x="2051936" y="2274635"/>
            <a:ext cx="2114233" cy="3262033"/>
          </a:xfrm>
          <a:custGeom>
            <a:avLst/>
            <a:gdLst>
              <a:gd name="T0" fmla="*/ 457200 w 711200"/>
              <a:gd name="T1" fmla="*/ 0 h 3314700"/>
              <a:gd name="T2" fmla="*/ 0 w 711200"/>
              <a:gd name="T3" fmla="*/ 3314700 h 3314700"/>
              <a:gd name="T4" fmla="*/ 0 60000 65536"/>
              <a:gd name="T5" fmla="*/ 0 60000 65536"/>
              <a:gd name="T6" fmla="*/ 0 w 711200"/>
              <a:gd name="T7" fmla="*/ 0 h 3314700"/>
              <a:gd name="T8" fmla="*/ 711200 w 711200"/>
              <a:gd name="T9" fmla="*/ 3314700 h 33147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11200" h="3314700">
                <a:moveTo>
                  <a:pt x="457200" y="0"/>
                </a:moveTo>
                <a:cubicBezTo>
                  <a:pt x="711200" y="1016000"/>
                  <a:pt x="152400" y="2209800"/>
                  <a:pt x="0" y="3314700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oval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1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 animBg="1"/>
      <p:bldP spid="11" grpId="0"/>
      <p:bldP spid="12" grpId="0"/>
      <p:bldP spid="13" grpId="0"/>
      <p:bldP spid="14" grpId="0"/>
      <p:bldP spid="23" grpId="0" animBg="1"/>
      <p:bldP spid="25" grpId="0"/>
      <p:bldP spid="26" grpId="0" animBg="1"/>
      <p:bldP spid="27" grpId="0" animBg="1"/>
      <p:bldP spid="2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Вывод массива на экран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B9BED28-086B-460C-7030-71CBD4B5D241}"/>
              </a:ext>
            </a:extLst>
          </p:cNvPr>
          <p:cNvSpPr txBox="1">
            <a:spLocks/>
          </p:cNvSpPr>
          <p:nvPr/>
        </p:nvSpPr>
        <p:spPr>
          <a:xfrm>
            <a:off x="320294" y="790620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1BAD5B4-EC62-306B-9189-B2C5F464C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934" y="2101830"/>
            <a:ext cx="4849813" cy="830263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90488" eaLnBrk="1" hangingPunct="1">
              <a:defRPr/>
            </a:pP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for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400" b="1" dirty="0" err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in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range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</a:t>
            </a:r>
            <a:r>
              <a:rPr lang="ru-RU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):</a:t>
            </a:r>
            <a:endParaRPr lang="ru-RU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indent="90488" eaLnBrk="1" hangingPunct="1">
              <a:defRPr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</a:t>
            </a:r>
            <a:r>
              <a:rPr lang="sq-AL" sz="24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print</a:t>
            </a:r>
            <a:r>
              <a:rPr lang="sq-AL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 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A[</a:t>
            </a:r>
            <a:r>
              <a:rPr lang="en-US" sz="2400" b="1" dirty="0" err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] )</a:t>
            </a:r>
            <a:endParaRPr lang="ru-RU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ABE62CE-9370-CC41-3AB5-F3440C605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0619" y="2300937"/>
            <a:ext cx="1320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или так:</a:t>
            </a:r>
            <a:endParaRPr lang="ru-RU" altLang="ru-RU" sz="1800" dirty="0"/>
          </a:p>
        </p:txBody>
      </p:sp>
      <p:sp>
        <p:nvSpPr>
          <p:cNvPr id="8" name="AutoShape 57">
            <a:extLst>
              <a:ext uri="{FF2B5EF4-FFF2-40B4-BE49-F238E27FC236}">
                <a16:creationId xmlns:a16="http://schemas.microsoft.com/office/drawing/2014/main" id="{694BDC55-53CC-9A7C-920E-7C8E74A43E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6203" y="2362694"/>
            <a:ext cx="1506203" cy="509587"/>
          </a:xfrm>
          <a:prstGeom prst="wedgeRoundRectCallout">
            <a:avLst>
              <a:gd name="adj1" fmla="val -81540"/>
              <a:gd name="adj2" fmla="val 29250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>
                <a:latin typeface="Arial" charset="0"/>
              </a:rPr>
              <a:t>в столбик</a:t>
            </a:r>
            <a:endParaRPr lang="ru-RU" dirty="0">
              <a:latin typeface="Arial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FBFB10B-EEA4-EBF1-43BF-9C2F0B858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121" y="682593"/>
            <a:ext cx="3171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C4BA"/>
                </a:solidFill>
              </a:rPr>
              <a:t>Весь массив сразу:</a:t>
            </a:r>
            <a:endParaRPr lang="ru-RU" altLang="ru-RU" sz="1800" b="1" dirty="0">
              <a:solidFill>
                <a:srgbClr val="00C4BA"/>
              </a:solidFill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31B190FB-4FF3-D5AC-2EC8-28AF17568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88" y="1150801"/>
            <a:ext cx="4849813" cy="460375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90488" eaLnBrk="1" hangingPunct="1">
              <a:defRPr/>
            </a:pPr>
            <a:r>
              <a:rPr lang="sq-AL" sz="24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print</a:t>
            </a:r>
            <a:r>
              <a:rPr lang="sq-AL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A )</a:t>
            </a:r>
            <a:endParaRPr lang="en-US" sz="2400" b="1" dirty="0">
              <a:solidFill>
                <a:srgbClr val="00B0F0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25EC3D0-13C9-8154-74D0-DF375D8FF42C}"/>
              </a:ext>
            </a:extLst>
          </p:cNvPr>
          <p:cNvSpPr/>
          <p:nvPr/>
        </p:nvSpPr>
        <p:spPr>
          <a:xfrm>
            <a:off x="5465708" y="1135031"/>
            <a:ext cx="2547938" cy="52387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[1,2,3,4,5]</a:t>
            </a:r>
            <a:endParaRPr lang="ru-RU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972A6C7-09A6-0ABF-1429-D92FD5FA4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761" y="1617631"/>
            <a:ext cx="3441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C4BA"/>
                </a:solidFill>
              </a:rPr>
              <a:t>По одному элементу:</a:t>
            </a:r>
            <a:endParaRPr lang="ru-RU" altLang="ru-RU" sz="1800" b="1" dirty="0">
              <a:solidFill>
                <a:srgbClr val="00C4BA"/>
              </a:solidFill>
            </a:endParaRP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2A213447-7663-B596-21FA-5A14F2C64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8842" y="2072786"/>
            <a:ext cx="4849813" cy="830263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90488" eaLnBrk="1" hangingPunct="1">
              <a:defRPr/>
            </a:pP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for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x 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in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A:</a:t>
            </a:r>
            <a:endParaRPr lang="ru-RU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indent="90488" eaLnBrk="1" hangingPunct="1">
              <a:defRPr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</a:t>
            </a:r>
            <a:r>
              <a:rPr lang="sq-AL" sz="24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print</a:t>
            </a:r>
            <a:r>
              <a:rPr lang="sq-AL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 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x )</a:t>
            </a:r>
            <a:endParaRPr lang="ru-RU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16" name="AutoShape 57">
            <a:extLst>
              <a:ext uri="{FF2B5EF4-FFF2-40B4-BE49-F238E27FC236}">
                <a16:creationId xmlns:a16="http://schemas.microsoft.com/office/drawing/2014/main" id="{A7FAEAA0-ADB7-1120-EC4C-ED71AB61D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1065" y="1683794"/>
            <a:ext cx="3793035" cy="335285"/>
          </a:xfrm>
          <a:prstGeom prst="wedgeRoundRectCallout">
            <a:avLst>
              <a:gd name="adj1" fmla="val -41755"/>
              <a:gd name="adj2" fmla="val 122050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>
              <a:lnSpc>
                <a:spcPct val="80000"/>
              </a:lnSpc>
            </a:pPr>
            <a:r>
              <a:rPr lang="ru-RU" dirty="0">
                <a:latin typeface="Arial" charset="0"/>
              </a:rPr>
              <a:t>для всех элементов в массиве </a:t>
            </a:r>
            <a:r>
              <a:rPr lang="en-US" dirty="0">
                <a:latin typeface="Arial" charset="0"/>
              </a:rPr>
              <a:t>A</a:t>
            </a:r>
            <a:endParaRPr lang="ru-RU" dirty="0">
              <a:latin typeface="Arial" charset="0"/>
            </a:endParaRP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3EB4DC78-67CC-32F6-9E46-5D6470603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934" y="3472326"/>
            <a:ext cx="6116823" cy="830263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indent="90488" eaLnBrk="1" hangingPunct="1">
              <a:defRPr/>
            </a:pP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for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x 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in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A:</a:t>
            </a:r>
            <a:endParaRPr lang="ru-RU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indent="90488" eaLnBrk="1" hangingPunct="1">
              <a:defRPr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</a:t>
            </a:r>
            <a:r>
              <a:rPr lang="sq-AL" sz="24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print</a:t>
            </a:r>
            <a:r>
              <a:rPr lang="sq-AL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 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x</a:t>
            </a:r>
            <a:r>
              <a:rPr lang="ru-RU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end=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" "</a:t>
            </a:r>
            <a:r>
              <a:rPr lang="en-US" sz="24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)</a:t>
            </a:r>
            <a:endParaRPr lang="ru-RU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18" name="AutoShape 57">
            <a:extLst>
              <a:ext uri="{FF2B5EF4-FFF2-40B4-BE49-F238E27FC236}">
                <a16:creationId xmlns:a16="http://schemas.microsoft.com/office/drawing/2014/main" id="{6F732FE1-DB8D-44A6-EA4B-8D7E20B8A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8759" y="3210677"/>
            <a:ext cx="3209790" cy="286573"/>
          </a:xfrm>
          <a:prstGeom prst="wedgeRoundRectCallout">
            <a:avLst>
              <a:gd name="adj1" fmla="val -44877"/>
              <a:gd name="adj2" fmla="val 205275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dirty="0">
                <a:latin typeface="Arial" charset="0"/>
              </a:rPr>
              <a:t>пробел между элементами</a:t>
            </a:r>
            <a:endParaRPr lang="ru-RU" sz="1600" dirty="0">
              <a:latin typeface="Arial" charset="0"/>
            </a:endParaRPr>
          </a:p>
        </p:txBody>
      </p:sp>
      <p:sp>
        <p:nvSpPr>
          <p:cNvPr id="19" name="AutoShape 57">
            <a:extLst>
              <a:ext uri="{FF2B5EF4-FFF2-40B4-BE49-F238E27FC236}">
                <a16:creationId xmlns:a16="http://schemas.microsoft.com/office/drawing/2014/main" id="{A2CF75AE-913F-70CE-5EBD-310B24817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0575" y="2287458"/>
            <a:ext cx="1426464" cy="509587"/>
          </a:xfrm>
          <a:prstGeom prst="wedgeRoundRectCallout">
            <a:avLst>
              <a:gd name="adj1" fmla="val -90714"/>
              <a:gd name="adj2" fmla="val 29251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>
                <a:latin typeface="Arial" charset="0"/>
              </a:rPr>
              <a:t>в столбик</a:t>
            </a:r>
          </a:p>
        </p:txBody>
      </p:sp>
      <p:sp>
        <p:nvSpPr>
          <p:cNvPr id="20" name="AutoShape 57">
            <a:extLst>
              <a:ext uri="{FF2B5EF4-FFF2-40B4-BE49-F238E27FC236}">
                <a16:creationId xmlns:a16="http://schemas.microsoft.com/office/drawing/2014/main" id="{75E756F1-D8F1-4C25-D390-D0CE019EC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605" y="3674069"/>
            <a:ext cx="1408869" cy="509587"/>
          </a:xfrm>
          <a:prstGeom prst="wedgeRoundRectCallout">
            <a:avLst>
              <a:gd name="adj1" fmla="val -97021"/>
              <a:gd name="adj2" fmla="val 34634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>
                <a:latin typeface="Arial" charset="0"/>
              </a:rPr>
              <a:t>в строчку</a:t>
            </a:r>
          </a:p>
        </p:txBody>
      </p:sp>
      <p:sp>
        <p:nvSpPr>
          <p:cNvPr id="23" name="Rectangle 1">
            <a:extLst>
              <a:ext uri="{FF2B5EF4-FFF2-40B4-BE49-F238E27FC236}">
                <a16:creationId xmlns:a16="http://schemas.microsoft.com/office/drawing/2014/main" id="{67AEEAEE-55EA-2351-6731-CF309E14C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934" y="4517899"/>
            <a:ext cx="4425920" cy="830997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a=[1,2,3,4,5]</a:t>
            </a:r>
          </a:p>
          <a:p>
            <a:r>
              <a:rPr lang="ru-RU" sz="2400" b="1" dirty="0" err="1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print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2400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a)</a:t>
            </a:r>
          </a:p>
        </p:txBody>
      </p:sp>
      <p:sp>
        <p:nvSpPr>
          <p:cNvPr id="27" name="AutoShape 59">
            <a:extLst>
              <a:ext uri="{FF2B5EF4-FFF2-40B4-BE49-F238E27FC236}">
                <a16:creationId xmlns:a16="http://schemas.microsoft.com/office/drawing/2014/main" id="{70772EB5-6A6C-A769-DB86-867EF397D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294" y="5511094"/>
            <a:ext cx="2332889" cy="426138"/>
          </a:xfrm>
          <a:prstGeom prst="wedgeRoundRectCallout">
            <a:avLst>
              <a:gd name="adj1" fmla="val -2008"/>
              <a:gd name="adj2" fmla="val -122219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/>
              <a:t>разбить список на элементы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644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 animBg="1"/>
      <p:bldP spid="9" grpId="0"/>
      <p:bldP spid="11" grpId="0" animBg="1"/>
      <p:bldP spid="12" grpId="0" animBg="1"/>
      <p:bldP spid="13" grpId="0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1697875"/>
            <a:ext cx="4617508" cy="516695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311171"/>
            <a:ext cx="9225734" cy="60648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82D144D-1487-4539-B2EB-1F37DBC600CF}"/>
              </a:ext>
            </a:extLst>
          </p:cNvPr>
          <p:cNvSpPr txBox="1"/>
          <p:nvPr/>
        </p:nvSpPr>
        <p:spPr>
          <a:xfrm>
            <a:off x="668131" y="1653204"/>
            <a:ext cx="472981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умение </a:t>
            </a:r>
            <a:r>
              <a:rPr lang="ru-RU" sz="20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составлять</a:t>
            </a: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, выполнять вручную и на компьютере несложные алгоритмы для управления исполнителями; 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создавать и отлаживать программы на одном из языков программирования, реализующие несложные алгоритмы обработки числовых данных с использованием циклов и ветвлений; 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умение разбивать задачи на подзадачи, использовать константы, переменные и выражения различных типов;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анализировать предложенный алгоритм, определять, какие результаты возможны при заданном множестве исходных значений.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B0F4D18-BAF2-42FB-A45E-80DCD7E15494}"/>
              </a:ext>
            </a:extLst>
          </p:cNvPr>
          <p:cNvSpPr txBox="1"/>
          <p:nvPr/>
        </p:nvSpPr>
        <p:spPr>
          <a:xfrm>
            <a:off x="4746171" y="264628"/>
            <a:ext cx="5195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Разработка алгоритмов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BB65B45-3312-E98E-D9C8-4D435C13A6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902" y="1703879"/>
            <a:ext cx="4601608" cy="515412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33CA6D4-0D92-43A0-5E0F-22354F33AD08}"/>
              </a:ext>
            </a:extLst>
          </p:cNvPr>
          <p:cNvSpPr txBox="1"/>
          <p:nvPr/>
        </p:nvSpPr>
        <p:spPr>
          <a:xfrm>
            <a:off x="5397949" y="1666551"/>
            <a:ext cx="460012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свободное</a:t>
            </a: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  <a:r>
              <a:rPr lang="ru-RU" sz="20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оперирование</a:t>
            </a: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  <a:r>
              <a:rPr lang="ru-RU" sz="20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понятиями:</a:t>
            </a: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переменная, тип данных, операция присваивания, арифметические и логические операции и др.;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умение создавать программы на современном языке программирования, реализующие алгоритмы обработки числовых данных с использованием ветвлений, циклов со счетчиком, циклов с условиями, подпрограмм;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владение техникой отладки и выполнения полученной программы в используемой среде разработки.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B7681AD-0723-B266-C37F-F6FB7A38DA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6084" y="1057548"/>
            <a:ext cx="4600130" cy="544826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2D6B395E-27D4-EE31-0CB9-8D590863B8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47380" y="1057548"/>
            <a:ext cx="4600130" cy="54482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B631503-7F8A-F213-BA43-6045BA0250D8}"/>
              </a:ext>
            </a:extLst>
          </p:cNvPr>
          <p:cNvSpPr txBox="1"/>
          <p:nvPr/>
        </p:nvSpPr>
        <p:spPr>
          <a:xfrm>
            <a:off x="898366" y="1093766"/>
            <a:ext cx="410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На базовом уровне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F4EE5A-0C08-B9F2-B80D-5705B62B74D1}"/>
              </a:ext>
            </a:extLst>
          </p:cNvPr>
          <p:cNvSpPr txBox="1"/>
          <p:nvPr/>
        </p:nvSpPr>
        <p:spPr>
          <a:xfrm>
            <a:off x="5467193" y="984293"/>
            <a:ext cx="4603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На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углубленном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уровне</a:t>
            </a:r>
          </a:p>
        </p:txBody>
      </p:sp>
    </p:spTree>
    <p:extLst>
      <p:ext uri="{BB962C8B-B14F-4D97-AF65-F5344CB8AC3E}">
        <p14:creationId xmlns:p14="http://schemas.microsoft.com/office/powerpoint/2010/main" val="28479112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Ввод с клавиатуры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4A449181-19BD-ACDC-F565-C8C29E90EBD5}"/>
              </a:ext>
            </a:extLst>
          </p:cNvPr>
          <p:cNvSpPr txBox="1">
            <a:spLocks/>
          </p:cNvSpPr>
          <p:nvPr/>
        </p:nvSpPr>
        <p:spPr>
          <a:xfrm>
            <a:off x="675371" y="62456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EF551DA-528F-0FF8-89D0-401810A68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00507"/>
            <a:ext cx="5938837" cy="1387475"/>
          </a:xfrm>
          <a:prstGeom prst="rect">
            <a:avLst/>
          </a:prstGeom>
          <a:solidFill>
            <a:srgbClr val="D9F5F3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>
            <a:spAutoFit/>
          </a:bodyPr>
          <a:lstStyle/>
          <a:p>
            <a:pPr indent="90488" eaLnBrk="1" hangingPunct="1">
              <a:defRPr/>
            </a:pP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for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 err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range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):</a:t>
            </a:r>
            <a:endParaRPr lang="ru-RU" sz="28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</a:rPr>
              <a:t>  s =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</a:rPr>
              <a:t>"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</a:rPr>
              <a:t>A[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</a:rPr>
              <a:t>"</a:t>
            </a:r>
            <a:r>
              <a:rPr lang="en-US" sz="2800" b="1" dirty="0">
                <a:latin typeface="Courier New" pitchFamily="49" charset="0"/>
              </a:rPr>
              <a:t> + </a:t>
            </a: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</a:rPr>
              <a:t>str</a:t>
            </a:r>
            <a:r>
              <a:rPr lang="en-US" sz="2800" b="1" dirty="0">
                <a:latin typeface="Courier New" pitchFamily="49" charset="0"/>
              </a:rPr>
              <a:t>(</a:t>
            </a:r>
            <a:r>
              <a:rPr lang="ru-RU" sz="2800" b="1" dirty="0" err="1">
                <a:latin typeface="Courier New" pitchFamily="49" charset="0"/>
              </a:rPr>
              <a:t>i</a:t>
            </a:r>
            <a:r>
              <a:rPr lang="en-US" sz="2800" b="1" dirty="0">
                <a:latin typeface="Courier New" pitchFamily="49" charset="0"/>
              </a:rPr>
              <a:t>) +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</a:rPr>
              <a:t>"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</a:rPr>
              <a:t>]="</a:t>
            </a: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</a:rPr>
              <a:t>  </a:t>
            </a:r>
            <a:r>
              <a:rPr lang="ru-RU" sz="2800" b="1" dirty="0">
                <a:latin typeface="Courier New" pitchFamily="49" charset="0"/>
              </a:rPr>
              <a:t>A[</a:t>
            </a:r>
            <a:r>
              <a:rPr lang="ru-RU" sz="2800" b="1" dirty="0" err="1">
                <a:latin typeface="Courier New" pitchFamily="49" charset="0"/>
              </a:rPr>
              <a:t>i</a:t>
            </a:r>
            <a:r>
              <a:rPr lang="ru-RU" sz="2800" b="1" dirty="0">
                <a:latin typeface="Courier New" pitchFamily="49" charset="0"/>
              </a:rPr>
              <a:t>]</a:t>
            </a:r>
            <a:r>
              <a:rPr lang="en-US" sz="2800" b="1" dirty="0">
                <a:latin typeface="Courier New" pitchFamily="49" charset="0"/>
              </a:rPr>
              <a:t> = </a:t>
            </a: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800" b="1" dirty="0">
                <a:latin typeface="Courier New" pitchFamily="49" charset="0"/>
              </a:rPr>
              <a:t>(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input</a:t>
            </a:r>
            <a:r>
              <a:rPr lang="en-US" sz="2800" b="1" dirty="0">
                <a:latin typeface="Courier New" pitchFamily="49" charset="0"/>
              </a:rPr>
              <a:t>(s))</a:t>
            </a:r>
            <a:endParaRPr lang="ru-RU" sz="2800" b="1" dirty="0">
              <a:latin typeface="Courier New" pitchFamily="49" charset="0"/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FE3D277-5F54-02B2-BB2C-B098960D3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4902" y="687662"/>
            <a:ext cx="5367337" cy="955675"/>
          </a:xfrm>
          <a:prstGeom prst="rect">
            <a:avLst/>
          </a:prstGeom>
          <a:solidFill>
            <a:srgbClr val="D9F5F3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>
            <a:spAutoFit/>
          </a:bodyPr>
          <a:lstStyle/>
          <a:p>
            <a:pPr indent="90488" eaLnBrk="1" hangingPunct="1">
              <a:defRPr/>
            </a:pP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for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2800" b="1" dirty="0" err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range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</a:t>
            </a:r>
            <a:r>
              <a:rPr lang="ru-RU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</a:t>
            </a:r>
            <a:r>
              <a:rPr lang="en-US" sz="28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):</a:t>
            </a:r>
            <a:endParaRPr lang="ru-RU" sz="28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</a:rPr>
              <a:t>  </a:t>
            </a:r>
            <a:r>
              <a:rPr lang="ru-RU" sz="2800" b="1" dirty="0">
                <a:latin typeface="Courier New" pitchFamily="49" charset="0"/>
              </a:rPr>
              <a:t>A[</a:t>
            </a:r>
            <a:r>
              <a:rPr lang="ru-RU" sz="2800" b="1" dirty="0" err="1">
                <a:latin typeface="Courier New" pitchFamily="49" charset="0"/>
              </a:rPr>
              <a:t>i</a:t>
            </a:r>
            <a:r>
              <a:rPr lang="ru-RU" sz="2800" b="1" dirty="0">
                <a:latin typeface="Courier New" pitchFamily="49" charset="0"/>
              </a:rPr>
              <a:t>]</a:t>
            </a:r>
            <a:r>
              <a:rPr lang="en-US" sz="2800" b="1" dirty="0">
                <a:latin typeface="Courier New" pitchFamily="49" charset="0"/>
              </a:rPr>
              <a:t> = </a:t>
            </a: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800" b="1" dirty="0">
                <a:latin typeface="Courier New" pitchFamily="49" charset="0"/>
              </a:rPr>
              <a:t>(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input</a:t>
            </a:r>
            <a:r>
              <a:rPr lang="en-US" sz="2800" b="1" dirty="0">
                <a:latin typeface="Courier New" pitchFamily="49" charset="0"/>
              </a:rPr>
              <a:t>())</a:t>
            </a:r>
            <a:endParaRPr lang="ru-RU" sz="2800" b="1" dirty="0">
              <a:latin typeface="Courier New" pitchFamily="49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9B553E5-CD74-6FB0-5F5E-09FD85F79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353" y="2437906"/>
            <a:ext cx="4581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74625" indent="-1746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 dirty="0">
                <a:solidFill>
                  <a:srgbClr val="333399"/>
                </a:solidFill>
              </a:rPr>
              <a:t>c</a:t>
            </a:r>
            <a:r>
              <a:rPr lang="ru-RU" altLang="ru-RU" sz="2800" b="1" dirty="0">
                <a:solidFill>
                  <a:srgbClr val="333399"/>
                </a:solidFill>
              </a:rPr>
              <a:t> подсказкой для ввода: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388772A-8C59-C621-A876-54EC8F1C0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169" y="1567782"/>
            <a:ext cx="16303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74625" indent="-1746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333399"/>
                </a:solidFill>
              </a:rPr>
              <a:t>или так:</a:t>
            </a: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09744537-ABA7-B145-3FBA-C437CF18A2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941" y="1997556"/>
            <a:ext cx="8499331" cy="525401"/>
          </a:xfrm>
          <a:prstGeom prst="rect">
            <a:avLst/>
          </a:prstGeom>
          <a:solidFill>
            <a:srgbClr val="D9F5F3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 marL="1588" indent="-15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A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[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int</a:t>
            </a:r>
            <a:r>
              <a:rPr lang="en-US" sz="2800" b="1" dirty="0">
                <a:latin typeface="Courier New"/>
                <a:ea typeface="Times New Roman"/>
              </a:rPr>
              <a:t>(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input</a:t>
            </a:r>
            <a:r>
              <a:rPr lang="en-US" sz="2800" b="1" dirty="0">
                <a:latin typeface="Courier New"/>
                <a:ea typeface="Times New Roman"/>
              </a:rPr>
              <a:t>())</a:t>
            </a:r>
            <a:r>
              <a:rPr lang="ru-RU" sz="2800" b="1" dirty="0">
                <a:solidFill>
                  <a:srgbClr val="0000CC"/>
                </a:solidFill>
                <a:latin typeface="Calibri"/>
                <a:ea typeface="Times New Roman"/>
              </a:rPr>
              <a:t> </a:t>
            </a:r>
            <a:r>
              <a:rPr lang="en-US" sz="2800" b="1" dirty="0">
                <a:solidFill>
                  <a:srgbClr val="0000CC"/>
                </a:solidFill>
                <a:latin typeface="Courier New"/>
                <a:ea typeface="Times New Roman"/>
              </a:rPr>
              <a:t>for</a:t>
            </a:r>
            <a:r>
              <a:rPr lang="en-US" sz="2800" b="1" dirty="0">
                <a:latin typeface="Courier New"/>
                <a:ea typeface="Times New Roman"/>
              </a:rPr>
              <a:t> </a:t>
            </a:r>
            <a:r>
              <a:rPr lang="en-US" sz="2800" b="1" dirty="0" err="1">
                <a:latin typeface="Courier New"/>
                <a:ea typeface="Times New Roman"/>
              </a:rPr>
              <a:t>i</a:t>
            </a:r>
            <a:r>
              <a:rPr lang="en-US" sz="2800" b="1" dirty="0">
                <a:latin typeface="Courier New"/>
                <a:ea typeface="Times New Roman"/>
              </a:rPr>
              <a:t> </a:t>
            </a:r>
            <a:r>
              <a:rPr lang="en-US" sz="2800" b="1" dirty="0">
                <a:solidFill>
                  <a:srgbClr val="0000CC"/>
                </a:solidFill>
                <a:latin typeface="Courier New"/>
                <a:ea typeface="Times New Roman"/>
              </a:rPr>
              <a:t>in</a:t>
            </a:r>
            <a:r>
              <a:rPr lang="en-US" sz="2800" b="1" dirty="0">
                <a:latin typeface="Courier New"/>
                <a:ea typeface="Times New Roman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range</a:t>
            </a:r>
            <a:r>
              <a:rPr lang="en-US" sz="2800" b="1" dirty="0">
                <a:latin typeface="Courier New"/>
                <a:ea typeface="Times New Roman"/>
              </a:rPr>
              <a:t>(N)]</a:t>
            </a:r>
            <a:endParaRPr lang="ru-RU" sz="2800" b="1" dirty="0">
              <a:latin typeface="Courier New"/>
              <a:ea typeface="Times New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59261A-A184-F26D-58A5-7A7D8E6A65B2}"/>
              </a:ext>
            </a:extLst>
          </p:cNvPr>
          <p:cNvSpPr txBox="1"/>
          <p:nvPr/>
        </p:nvSpPr>
        <p:spPr>
          <a:xfrm>
            <a:off x="5979460" y="2786051"/>
            <a:ext cx="1006363" cy="1643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ru-RU" sz="1800" b="1" dirty="0">
                <a:latin typeface="Courier New" panose="02070309020205020404" pitchFamily="49" charset="0"/>
              </a:rPr>
              <a:t>A[0]</a:t>
            </a:r>
            <a:r>
              <a:rPr lang="en-US" altLang="ru-RU" sz="1800" b="1" dirty="0"/>
              <a:t> </a:t>
            </a:r>
            <a:r>
              <a:rPr lang="en-US" altLang="ru-RU" sz="1800" b="1" dirty="0">
                <a:latin typeface="Courier New" panose="02070309020205020404" pitchFamily="49" charset="0"/>
              </a:rPr>
              <a:t>=</a:t>
            </a:r>
            <a:r>
              <a:rPr lang="en-US" altLang="ru-RU" sz="1800" b="1" dirty="0"/>
              <a:t> </a:t>
            </a:r>
            <a:endParaRPr lang="en-US" altLang="ru-RU" sz="1800" b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ru-RU" sz="1800" b="1" dirty="0">
                <a:latin typeface="Courier New" panose="02070309020205020404" pitchFamily="49" charset="0"/>
              </a:rPr>
              <a:t>A[1]</a:t>
            </a:r>
            <a:r>
              <a:rPr lang="en-US" altLang="ru-RU" sz="1800" b="1" dirty="0"/>
              <a:t> </a:t>
            </a:r>
            <a:r>
              <a:rPr lang="en-US" altLang="ru-RU" sz="1800" b="1" dirty="0">
                <a:latin typeface="Courier New" panose="02070309020205020404" pitchFamily="49" charset="0"/>
              </a:rPr>
              <a:t>=</a:t>
            </a:r>
            <a:r>
              <a:rPr lang="en-US" altLang="ru-RU" sz="1800" b="1" dirty="0"/>
              <a:t> </a:t>
            </a:r>
            <a:endParaRPr lang="es-ES" altLang="ru-RU" sz="1800" b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ru-RU" sz="1800" b="1" dirty="0">
                <a:latin typeface="Courier New" panose="02070309020205020404" pitchFamily="49" charset="0"/>
              </a:rPr>
              <a:t>A[2]</a:t>
            </a:r>
            <a:r>
              <a:rPr lang="en-US" altLang="ru-RU" sz="1800" b="1" dirty="0"/>
              <a:t> </a:t>
            </a:r>
            <a:r>
              <a:rPr lang="en-US" altLang="ru-RU" sz="1800" b="1" dirty="0">
                <a:latin typeface="Courier New" panose="02070309020205020404" pitchFamily="49" charset="0"/>
              </a:rPr>
              <a:t>=</a:t>
            </a:r>
            <a:r>
              <a:rPr lang="en-US" altLang="ru-RU" sz="1800" b="1" dirty="0"/>
              <a:t> </a:t>
            </a:r>
            <a:endParaRPr lang="en-US" altLang="ru-RU" sz="1800" b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ru-RU" sz="1800" b="1" dirty="0">
                <a:latin typeface="Courier New" panose="02070309020205020404" pitchFamily="49" charset="0"/>
              </a:rPr>
              <a:t>A[3]</a:t>
            </a:r>
            <a:r>
              <a:rPr lang="en-US" altLang="ru-RU" sz="1800" b="1" dirty="0"/>
              <a:t> </a:t>
            </a:r>
            <a:r>
              <a:rPr lang="en-US" altLang="ru-RU" sz="1800" b="1" dirty="0">
                <a:latin typeface="Courier New" panose="02070309020205020404" pitchFamily="49" charset="0"/>
              </a:rPr>
              <a:t>=</a:t>
            </a:r>
            <a:r>
              <a:rPr lang="en-US" altLang="ru-RU" sz="1800" b="1" dirty="0"/>
              <a:t> </a:t>
            </a:r>
            <a:endParaRPr lang="es-ES" altLang="ru-RU" sz="1800" b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ru-RU" sz="1800" b="1" dirty="0">
                <a:latin typeface="Courier New" panose="02070309020205020404" pitchFamily="49" charset="0"/>
              </a:rPr>
              <a:t>A[4]</a:t>
            </a:r>
            <a:r>
              <a:rPr lang="en-US" altLang="ru-RU" sz="1800" b="1" dirty="0"/>
              <a:t> </a:t>
            </a:r>
            <a:r>
              <a:rPr lang="en-US" altLang="ru-RU" sz="1800" b="1" dirty="0">
                <a:latin typeface="Courier New" panose="02070309020205020404" pitchFamily="49" charset="0"/>
              </a:rPr>
              <a:t>=</a:t>
            </a:r>
            <a:r>
              <a:rPr lang="en-US" altLang="ru-RU" sz="1800" b="1" dirty="0"/>
              <a:t> </a:t>
            </a:r>
            <a:endParaRPr lang="ru-RU" dirty="0"/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30F61161-60B4-068D-7B26-A203875B90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5247" y="2786051"/>
            <a:ext cx="710180" cy="1645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ru-RU" sz="1800" b="1" dirty="0">
                <a:solidFill>
                  <a:srgbClr val="FF0000"/>
                </a:solidFill>
                <a:latin typeface="Courier New" panose="02070309020205020404" pitchFamily="49" charset="0"/>
              </a:rPr>
              <a:t>5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ru-RU" sz="1800" b="1" dirty="0">
                <a:solidFill>
                  <a:srgbClr val="FF0000"/>
                </a:solidFill>
                <a:latin typeface="Courier New" panose="02070309020205020404" pitchFamily="49" charset="0"/>
              </a:rPr>
              <a:t>12</a:t>
            </a:r>
            <a:endParaRPr lang="es-ES" altLang="ru-RU" sz="1800" b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ru-RU" sz="1800" b="1" dirty="0">
                <a:solidFill>
                  <a:srgbClr val="FF0000"/>
                </a:solidFill>
                <a:latin typeface="Courier New" panose="02070309020205020404" pitchFamily="49" charset="0"/>
              </a:rPr>
              <a:t>34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ru-RU" sz="1800" b="1" dirty="0">
                <a:solidFill>
                  <a:srgbClr val="FF0000"/>
                </a:solidFill>
                <a:latin typeface="Courier New" panose="02070309020205020404" pitchFamily="49" charset="0"/>
              </a:rPr>
              <a:t>56</a:t>
            </a:r>
            <a:endParaRPr lang="es-ES" altLang="ru-RU" sz="1800" b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altLang="ru-RU" sz="1800" b="1" dirty="0">
                <a:solidFill>
                  <a:srgbClr val="FF0000"/>
                </a:solidFill>
                <a:latin typeface="Courier New" panose="02070309020205020404" pitchFamily="49" charset="0"/>
              </a:rPr>
              <a:t>13</a:t>
            </a:r>
            <a:endParaRPr lang="es-ES" altLang="ru-RU" sz="1800" b="1" dirty="0">
              <a:solidFill>
                <a:srgbClr val="FF0000"/>
              </a:solidFill>
              <a:latin typeface="Courier New" panose="02070309020205020404" pitchFamily="49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AC1B2CF-ED0F-F44A-BC0B-5A631A6CC9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025" y="4197613"/>
            <a:ext cx="22860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333399"/>
                </a:solidFill>
              </a:rPr>
              <a:t>или так:</a:t>
            </a: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F9612E96-5251-3B00-9171-70E9F9746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620794"/>
            <a:ext cx="8372475" cy="525462"/>
          </a:xfrm>
          <a:prstGeom prst="rect">
            <a:avLst/>
          </a:prstGeom>
          <a:solidFill>
            <a:srgbClr val="D9F5F3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>
            <a:spAutoFit/>
          </a:bodyPr>
          <a:lstStyle/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A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[</a:t>
            </a: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int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(x) </a:t>
            </a:r>
            <a:r>
              <a:rPr lang="en-US" sz="2800" b="1" dirty="0">
                <a:solidFill>
                  <a:srgbClr val="0000CC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for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 x </a:t>
            </a:r>
            <a:r>
              <a:rPr lang="en-US" sz="2800" b="1" dirty="0">
                <a:solidFill>
                  <a:srgbClr val="0000CC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input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().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split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()</a:t>
            </a:r>
            <a:r>
              <a:rPr lang="en-US" sz="2800" dirty="0">
                <a:latin typeface="Calibri"/>
                <a:ea typeface="Times New Roman"/>
                <a:cs typeface="Times New Roman"/>
              </a:rPr>
              <a:t>] </a:t>
            </a:r>
            <a:endParaRPr lang="ru-RU" sz="2800" b="1" dirty="0">
              <a:solidFill>
                <a:srgbClr val="008000"/>
              </a:solidFill>
              <a:latin typeface="Courier New"/>
              <a:ea typeface="Times New Roman"/>
            </a:endParaRPr>
          </a:p>
        </p:txBody>
      </p:sp>
      <p:sp>
        <p:nvSpPr>
          <p:cNvPr id="18" name="Облачко с текстом: прямоугольное со скругленными углами 17">
            <a:extLst>
              <a:ext uri="{FF2B5EF4-FFF2-40B4-BE49-F238E27FC236}">
                <a16:creationId xmlns:a16="http://schemas.microsoft.com/office/drawing/2014/main" id="{8D4D992D-12DA-7BD7-3B4B-FC81BF818EDA}"/>
              </a:ext>
            </a:extLst>
          </p:cNvPr>
          <p:cNvSpPr/>
          <p:nvPr/>
        </p:nvSpPr>
        <p:spPr>
          <a:xfrm>
            <a:off x="8103168" y="4082981"/>
            <a:ext cx="2112090" cy="611317"/>
          </a:xfrm>
          <a:prstGeom prst="wedgeRoundRectCallout">
            <a:avLst>
              <a:gd name="adj1" fmla="val -78466"/>
              <a:gd name="adj2" fmla="val 8789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Ввод завершается по нажатию </a:t>
            </a:r>
            <a:r>
              <a:rPr lang="en-US" dirty="0">
                <a:solidFill>
                  <a:schemeClr val="tx1"/>
                </a:solidFill>
              </a:rPr>
              <a:t>Enter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755832-4EE6-2D55-5EA6-1C26FF1EE735}"/>
              </a:ext>
            </a:extLst>
          </p:cNvPr>
          <p:cNvSpPr txBox="1"/>
          <p:nvPr/>
        </p:nvSpPr>
        <p:spPr>
          <a:xfrm>
            <a:off x="-1" y="5179106"/>
            <a:ext cx="9768273" cy="830997"/>
          </a:xfrm>
          <a:prstGeom prst="rect">
            <a:avLst/>
          </a:prstGeom>
          <a:solidFill>
            <a:srgbClr val="00C4B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ourier New"/>
              </a:rPr>
              <a:t>A = [</a:t>
            </a:r>
            <a:r>
              <a:rPr lang="ru-RU" sz="2400" b="1" dirty="0" err="1">
                <a:latin typeface="Courier New"/>
              </a:rPr>
              <a:t>int</a:t>
            </a:r>
            <a:r>
              <a:rPr lang="ru-RU" sz="2400" b="1" dirty="0">
                <a:latin typeface="Courier New"/>
              </a:rPr>
              <a:t>(x)</a:t>
            </a:r>
            <a:r>
              <a:rPr lang="ru-RU" sz="2400" b="1" dirty="0" err="1">
                <a:latin typeface="Courier New"/>
              </a:rPr>
              <a:t>for</a:t>
            </a:r>
            <a:r>
              <a:rPr lang="ru-RU" sz="2400" b="1" dirty="0">
                <a:latin typeface="Courier New"/>
              </a:rPr>
              <a:t> x </a:t>
            </a:r>
            <a:r>
              <a:rPr lang="ru-RU" sz="2400" b="1" dirty="0" err="1">
                <a:latin typeface="Courier New"/>
              </a:rPr>
              <a:t>in</a:t>
            </a:r>
            <a:r>
              <a:rPr lang="ru-RU" sz="2400" b="1" dirty="0">
                <a:latin typeface="Courier New"/>
              </a:rPr>
              <a:t> </a:t>
            </a:r>
            <a:r>
              <a:rPr lang="ru-RU" sz="2400" b="1" dirty="0" err="1">
                <a:latin typeface="Courier New"/>
              </a:rPr>
              <a:t>input</a:t>
            </a:r>
            <a:r>
              <a:rPr lang="ru-RU" sz="2400" b="1" dirty="0">
                <a:latin typeface="Courier New"/>
              </a:rPr>
              <a:t>().</a:t>
            </a:r>
            <a:r>
              <a:rPr lang="ru-RU" sz="2400" b="1" dirty="0" err="1">
                <a:latin typeface="Courier New"/>
              </a:rPr>
              <a:t>split</a:t>
            </a:r>
            <a:r>
              <a:rPr lang="ru-RU" sz="2400" b="1" dirty="0">
                <a:latin typeface="Courier New"/>
              </a:rPr>
              <a:t>() </a:t>
            </a:r>
            <a:r>
              <a:rPr lang="ru-RU" sz="2400" b="1" dirty="0" err="1">
                <a:latin typeface="Courier New"/>
              </a:rPr>
              <a:t>if</a:t>
            </a:r>
            <a:r>
              <a:rPr lang="ru-RU" sz="2400" b="1" dirty="0">
                <a:latin typeface="Courier New"/>
              </a:rPr>
              <a:t> </a:t>
            </a:r>
            <a:r>
              <a:rPr lang="ru-RU" sz="2400" b="1" dirty="0" err="1">
                <a:latin typeface="Courier New"/>
              </a:rPr>
              <a:t>x.isdigit</a:t>
            </a:r>
            <a:r>
              <a:rPr lang="ru-RU" sz="2400" b="1" dirty="0">
                <a:latin typeface="Courier New"/>
              </a:rPr>
              <a:t>()]</a:t>
            </a:r>
          </a:p>
          <a:p>
            <a:r>
              <a:rPr lang="ru-RU" sz="2400" b="1" dirty="0" err="1">
                <a:latin typeface="Courier New"/>
              </a:rPr>
              <a:t>print</a:t>
            </a:r>
            <a:r>
              <a:rPr lang="ru-RU" sz="2400" b="1" dirty="0">
                <a:latin typeface="Courier New"/>
              </a:rPr>
              <a:t>(A)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33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1" grpId="0" build="p" animBg="1"/>
      <p:bldP spid="14" grpId="0" build="p"/>
      <p:bldP spid="16" grpId="0" animBg="1"/>
      <p:bldP spid="17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Заполнение случайными числами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61C20E97-9F81-8416-B874-25833304620C}"/>
              </a:ext>
            </a:extLst>
          </p:cNvPr>
          <p:cNvSpPr txBox="1">
            <a:spLocks/>
          </p:cNvSpPr>
          <p:nvPr/>
        </p:nvSpPr>
        <p:spPr>
          <a:xfrm>
            <a:off x="311150" y="301625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CC25DCD-D7BA-D929-B6C4-8FB48A448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208" y="1270926"/>
            <a:ext cx="6994525" cy="2246312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marL="179388" indent="-93663" algn="just" eaLnBrk="1" hangingPunct="1">
              <a:defRPr/>
            </a:pPr>
            <a:r>
              <a:rPr lang="ru-RU" sz="28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from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urier New" pitchFamily="49" charset="0"/>
                <a:cs typeface="Times New Roman" pitchFamily="18" charset="0"/>
              </a:rPr>
              <a:t>random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import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urier New" pitchFamily="49" charset="0"/>
                <a:cs typeface="Times New Roman" pitchFamily="18" charset="0"/>
              </a:rPr>
              <a:t>randint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N = </a:t>
            </a:r>
            <a:r>
              <a:rPr lang="en-US" sz="2800" b="1" dirty="0">
                <a:solidFill>
                  <a:srgbClr val="0095FF"/>
                </a:solidFill>
                <a:latin typeface="Courier New" pitchFamily="49" charset="0"/>
                <a:cs typeface="Times New Roman" pitchFamily="18" charset="0"/>
              </a:rPr>
              <a:t>10    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#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размер массива</a:t>
            </a:r>
            <a:endParaRPr lang="en-US" sz="28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A = [</a:t>
            </a:r>
            <a:r>
              <a:rPr lang="en-US" sz="2800" b="1" dirty="0">
                <a:solidFill>
                  <a:srgbClr val="0095FF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]*N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#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выделить память</a:t>
            </a:r>
            <a:endParaRPr lang="en-US" sz="28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Courier New" pitchFamily="49" charset="0"/>
                <a:cs typeface="Times New Roman" pitchFamily="18" charset="0"/>
              </a:rPr>
              <a:t>i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range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(N):</a:t>
            </a:r>
          </a:p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 A[</a:t>
            </a:r>
            <a:r>
              <a:rPr lang="en-US" sz="2800" b="1" dirty="0" err="1">
                <a:latin typeface="Courier New" pitchFamily="49" charset="0"/>
                <a:cs typeface="Times New Roman" pitchFamily="18" charset="0"/>
              </a:rPr>
              <a:t>i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] = </a:t>
            </a: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randint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20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,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100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)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6">
            <a:extLst>
              <a:ext uri="{FF2B5EF4-FFF2-40B4-BE49-F238E27FC236}">
                <a16:creationId xmlns:a16="http://schemas.microsoft.com/office/drawing/2014/main" id="{484A4D18-3A17-CF2F-CC3D-47495BE4E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056" y="3680563"/>
            <a:ext cx="2905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333399"/>
                </a:solidFill>
              </a:rPr>
              <a:t>В краткой форме:</a:t>
            </a:r>
            <a:endParaRPr lang="ru-RU" altLang="ru-RU" sz="1800" b="1" dirty="0">
              <a:solidFill>
                <a:srgbClr val="333399"/>
              </a:solidFill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2F5DB3D5-1C38-1889-4D80-EBCF21F96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208" y="4338334"/>
            <a:ext cx="9039232" cy="1384995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 err="1">
                <a:solidFill>
                  <a:srgbClr val="0000FF"/>
                </a:solidFill>
                <a:latin typeface="Courier New"/>
                <a:ea typeface="Times New Roman"/>
              </a:rPr>
              <a:t>from</a:t>
            </a:r>
            <a:r>
              <a:rPr lang="ru-RU" sz="2800" b="1" dirty="0">
                <a:latin typeface="Courier New"/>
                <a:ea typeface="Times New Roman"/>
              </a:rPr>
              <a:t> </a:t>
            </a:r>
            <a:r>
              <a:rPr lang="ru-RU" sz="2800" b="1" dirty="0" err="1">
                <a:latin typeface="Courier New"/>
                <a:ea typeface="Times New Roman"/>
              </a:rPr>
              <a:t>random</a:t>
            </a:r>
            <a:r>
              <a:rPr lang="ru-RU" sz="2800" b="1" dirty="0">
                <a:latin typeface="Courier New"/>
                <a:ea typeface="Times New Roman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Courier New"/>
                <a:ea typeface="Times New Roman"/>
              </a:rPr>
              <a:t>import</a:t>
            </a:r>
            <a:r>
              <a:rPr lang="ru-RU" sz="2800" b="1" dirty="0">
                <a:latin typeface="Courier New"/>
                <a:ea typeface="Times New Roman"/>
              </a:rPr>
              <a:t> </a:t>
            </a:r>
            <a:r>
              <a:rPr lang="ru-RU" sz="2800" b="1" dirty="0" err="1">
                <a:latin typeface="Courier New"/>
                <a:ea typeface="Times New Roman"/>
              </a:rPr>
              <a:t>randint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N = </a:t>
            </a:r>
            <a:r>
              <a:rPr lang="en-US" sz="2800" b="1" dirty="0">
                <a:solidFill>
                  <a:srgbClr val="0095FF"/>
                </a:solidFill>
                <a:latin typeface="Courier New"/>
                <a:ea typeface="Times New Roman"/>
              </a:rPr>
              <a:t>10</a:t>
            </a:r>
            <a:endParaRPr lang="en-US" sz="2800" b="1" dirty="0">
              <a:solidFill>
                <a:srgbClr val="008000"/>
              </a:solidFill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A = [</a:t>
            </a:r>
            <a:r>
              <a:rPr lang="en-US" sz="2800" b="1" dirty="0" err="1">
                <a:solidFill>
                  <a:srgbClr val="0070C0"/>
                </a:solidFill>
                <a:latin typeface="Courier New"/>
                <a:ea typeface="Times New Roman"/>
              </a:rPr>
              <a:t>randint</a:t>
            </a:r>
            <a:r>
              <a:rPr lang="en-US" sz="2800" b="1" dirty="0">
                <a:latin typeface="Courier New"/>
                <a:ea typeface="Times New Roman"/>
              </a:rPr>
              <a:t>(</a:t>
            </a:r>
            <a:r>
              <a:rPr lang="en-US" sz="2800" b="1" dirty="0">
                <a:solidFill>
                  <a:srgbClr val="00B0F0"/>
                </a:solidFill>
                <a:latin typeface="Courier New"/>
                <a:ea typeface="Times New Roman"/>
              </a:rPr>
              <a:t>20</a:t>
            </a:r>
            <a:r>
              <a:rPr lang="en-US" sz="2800" b="1" dirty="0">
                <a:latin typeface="Courier New"/>
                <a:ea typeface="Times New Roman"/>
              </a:rPr>
              <a:t>,</a:t>
            </a:r>
            <a:r>
              <a:rPr lang="en-US" sz="2800" b="1" dirty="0">
                <a:solidFill>
                  <a:srgbClr val="00B0F0"/>
                </a:solidFill>
                <a:latin typeface="Courier New"/>
                <a:ea typeface="Times New Roman"/>
              </a:rPr>
              <a:t>100</a:t>
            </a:r>
            <a:r>
              <a:rPr lang="en-US" sz="2800" b="1" dirty="0">
                <a:latin typeface="Courier New"/>
                <a:ea typeface="Times New Roman"/>
              </a:rPr>
              <a:t>) </a:t>
            </a:r>
            <a:r>
              <a:rPr lang="en-US" sz="2800" b="1" dirty="0">
                <a:solidFill>
                  <a:srgbClr val="0000FF"/>
                </a:solidFill>
                <a:latin typeface="Courier New"/>
                <a:ea typeface="Times New Roman"/>
              </a:rPr>
              <a:t>for</a:t>
            </a:r>
            <a:r>
              <a:rPr lang="en-US" sz="2800" b="1" dirty="0">
                <a:latin typeface="Courier New"/>
                <a:ea typeface="Times New Roman"/>
              </a:rPr>
              <a:t> </a:t>
            </a:r>
            <a:r>
              <a:rPr lang="en-US" sz="2800" b="1" dirty="0" err="1">
                <a:latin typeface="Courier New"/>
                <a:ea typeface="Times New Roman"/>
              </a:rPr>
              <a:t>i</a:t>
            </a:r>
            <a:r>
              <a:rPr lang="en-US" sz="2800" b="1" dirty="0">
                <a:latin typeface="Courier New"/>
                <a:ea typeface="Times New Roman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Courier New"/>
                <a:ea typeface="Times New Roman"/>
              </a:rPr>
              <a:t>in</a:t>
            </a:r>
            <a:r>
              <a:rPr lang="en-US" sz="2800" b="1" dirty="0">
                <a:latin typeface="Courier New"/>
                <a:ea typeface="Times New Roman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range</a:t>
            </a:r>
            <a:r>
              <a:rPr lang="en-US" sz="2800" b="1" dirty="0">
                <a:latin typeface="Courier New"/>
                <a:ea typeface="Times New Roman"/>
              </a:rPr>
              <a:t>(N)]</a:t>
            </a:r>
          </a:p>
        </p:txBody>
      </p:sp>
      <p:sp>
        <p:nvSpPr>
          <p:cNvPr id="9" name="AutoShape 59">
            <a:extLst>
              <a:ext uri="{FF2B5EF4-FFF2-40B4-BE49-F238E27FC236}">
                <a16:creationId xmlns:a16="http://schemas.microsoft.com/office/drawing/2014/main" id="{D461B4CD-85FE-3845-DEA0-81EC31A6B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208" y="794887"/>
            <a:ext cx="3086100" cy="422507"/>
          </a:xfrm>
          <a:prstGeom prst="wedgeRoundRectCallout">
            <a:avLst>
              <a:gd name="adj1" fmla="val 3236"/>
              <a:gd name="adj2" fmla="val 101377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/>
              <a:t>из модуля </a:t>
            </a:r>
            <a:r>
              <a:rPr lang="en-US" sz="2400" dirty="0"/>
              <a:t>random</a:t>
            </a:r>
            <a:endParaRPr lang="ru-RU" sz="2400" dirty="0"/>
          </a:p>
        </p:txBody>
      </p:sp>
      <p:sp>
        <p:nvSpPr>
          <p:cNvPr id="11" name="AutoShape 59">
            <a:extLst>
              <a:ext uri="{FF2B5EF4-FFF2-40B4-BE49-F238E27FC236}">
                <a16:creationId xmlns:a16="http://schemas.microsoft.com/office/drawing/2014/main" id="{14258C4A-000C-86ED-9E94-ADEE59420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6400" y="744077"/>
            <a:ext cx="3759200" cy="445148"/>
          </a:xfrm>
          <a:prstGeom prst="wedgeRoundRectCallout">
            <a:avLst>
              <a:gd name="adj1" fmla="val -39514"/>
              <a:gd name="adj2" fmla="val 101590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defRPr/>
            </a:pPr>
            <a:r>
              <a:rPr lang="ru-RU" sz="2400" dirty="0"/>
              <a:t>взять функцию 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randint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09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/>
      <p:bldP spid="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Сумма элементов массива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20F8F62-FC58-E1E5-3545-90B9DBD54B4A}"/>
              </a:ext>
            </a:extLst>
          </p:cNvPr>
          <p:cNvSpPr/>
          <p:nvPr/>
        </p:nvSpPr>
        <p:spPr>
          <a:xfrm>
            <a:off x="461909" y="997766"/>
            <a:ext cx="4572000" cy="1816100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sq-AL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sq-AL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 i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range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(N):</a:t>
            </a: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 s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A[i]</a:t>
            </a:r>
          </a:p>
          <a:p>
            <a:pPr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 )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E1B9EC4-67D7-D695-E18B-BB5DF4EFE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121" y="1850253"/>
            <a:ext cx="3771900" cy="523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 </a:t>
            </a:r>
            <a:r>
              <a:rPr lang="ru-RU" altLang="ru-RU" sz="28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sq-AL" altLang="ru-RU" sz="28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ru-RU" altLang="ru-RU" sz="28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q-AL" altLang="ru-RU" sz="28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A[i]</a:t>
            </a:r>
            <a:endParaRPr lang="ru-RU" altLang="ru-RU" sz="1800"/>
          </a:p>
        </p:txBody>
      </p:sp>
      <p:sp>
        <p:nvSpPr>
          <p:cNvPr id="5" name="Прямоугольник 24">
            <a:extLst>
              <a:ext uri="{FF2B5EF4-FFF2-40B4-BE49-F238E27FC236}">
                <a16:creationId xmlns:a16="http://schemas.microsoft.com/office/drawing/2014/main" id="{67A72540-A9CC-17CE-2F8A-12133144B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21" y="3361384"/>
            <a:ext cx="3708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333399"/>
                </a:solidFill>
              </a:rPr>
              <a:t>В стиле </a:t>
            </a:r>
            <a:r>
              <a:rPr lang="en-US" altLang="ru-RU" sz="2400" b="1" dirty="0">
                <a:solidFill>
                  <a:srgbClr val="333399"/>
                </a:solidFill>
              </a:rPr>
              <a:t>Python:</a:t>
            </a:r>
            <a:endParaRPr lang="ru-RU" altLang="ru-RU" sz="1800" b="1" dirty="0">
              <a:solidFill>
                <a:srgbClr val="333399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003E4C9-3B02-E5BE-6712-4800657CA0A2}"/>
              </a:ext>
            </a:extLst>
          </p:cNvPr>
          <p:cNvSpPr/>
          <p:nvPr/>
        </p:nvSpPr>
        <p:spPr>
          <a:xfrm>
            <a:off x="461909" y="3856684"/>
            <a:ext cx="4572000" cy="523875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sum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(A))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4C76FFD-B4D0-E4F7-7925-AC8336DAA415}"/>
              </a:ext>
            </a:extLst>
          </p:cNvPr>
          <p:cNvSpPr/>
          <p:nvPr/>
        </p:nvSpPr>
        <p:spPr>
          <a:xfrm>
            <a:off x="6361748" y="2052728"/>
            <a:ext cx="3833812" cy="1816100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sq-AL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sq-AL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A:</a:t>
            </a: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 s +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x</a:t>
            </a:r>
            <a:endParaRPr lang="sq-AL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 )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193DE41-B85E-03FD-5A3D-F4ECEAE1B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9372" y="2447459"/>
            <a:ext cx="2781300" cy="523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q-AL" altLang="ru-RU" sz="2800" b="1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sq-AL" altLang="ru-RU" sz="2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ru-RU" sz="2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ru-RU" altLang="ru-RU" sz="2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ru-RU" sz="2800" b="1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-US" altLang="ru-RU" sz="2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A:</a:t>
            </a:r>
          </a:p>
        </p:txBody>
      </p:sp>
      <p:sp>
        <p:nvSpPr>
          <p:cNvPr id="13" name="Text Box 56">
            <a:extLst>
              <a:ext uri="{FF2B5EF4-FFF2-40B4-BE49-F238E27FC236}">
                <a16:creationId xmlns:a16="http://schemas.microsoft.com/office/drawing/2014/main" id="{C004205B-C291-E7A4-532E-556DF9FA7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2724" y="1282194"/>
            <a:ext cx="4005096" cy="461963"/>
          </a:xfrm>
          <a:prstGeom prst="rect">
            <a:avLst/>
          </a:prstGeom>
          <a:solidFill>
            <a:srgbClr val="D9F5F3"/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400" dirty="0">
                <a:latin typeface="Arial" charset="0"/>
              </a:rPr>
              <a:t>  Не нужно знать размер</a:t>
            </a:r>
            <a:r>
              <a:rPr lang="en-US" sz="2400" dirty="0">
                <a:latin typeface="Arial" charset="0"/>
              </a:rPr>
              <a:t>!</a:t>
            </a:r>
            <a:endParaRPr lang="ru-RU" sz="2400" dirty="0">
              <a:latin typeface="Arial" charset="0"/>
            </a:endParaRPr>
          </a:p>
        </p:txBody>
      </p:sp>
      <p:sp>
        <p:nvSpPr>
          <p:cNvPr id="14" name="Oval 57">
            <a:extLst>
              <a:ext uri="{FF2B5EF4-FFF2-40B4-BE49-F238E27FC236}">
                <a16:creationId xmlns:a16="http://schemas.microsoft.com/office/drawing/2014/main" id="{9BB5092F-F752-673D-C9C1-8097E404B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5833" y="1175831"/>
            <a:ext cx="649518" cy="663575"/>
          </a:xfrm>
          <a:prstGeom prst="ellipse">
            <a:avLst/>
          </a:prstGeom>
          <a:solidFill>
            <a:srgbClr val="F08143"/>
          </a:solidFill>
          <a:ln w="9525">
            <a:solidFill>
              <a:srgbClr val="F08143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4400" dirty="0">
                <a:solidFill>
                  <a:schemeClr val="bg1"/>
                </a:solidFill>
                <a:latin typeface="Arial Black" panose="020B0A04020102020204" pitchFamily="34" charset="0"/>
              </a:rPr>
              <a:t>!</a:t>
            </a:r>
            <a:endParaRPr lang="ru-RU" altLang="ru-RU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AutoShape 59">
            <a:extLst>
              <a:ext uri="{FF2B5EF4-FFF2-40B4-BE49-F238E27FC236}">
                <a16:creationId xmlns:a16="http://schemas.microsoft.com/office/drawing/2014/main" id="{E5C85238-5092-5A8E-83F1-8116A89875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637" y="4777116"/>
            <a:ext cx="2362200" cy="819150"/>
          </a:xfrm>
          <a:prstGeom prst="wedgeRoundRectCallout">
            <a:avLst>
              <a:gd name="adj1" fmla="val -507"/>
              <a:gd name="adj2" fmla="val -104039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/>
              <a:t>встроенная функция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22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8" grpId="0" build="p" animBg="1"/>
      <p:bldP spid="9" grpId="0" build="p" animBg="1"/>
      <p:bldP spid="1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Сумма не всех элементов массива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717EF0F-8F15-C54C-6AA7-A538144ED4FD}"/>
              </a:ext>
            </a:extLst>
          </p:cNvPr>
          <p:cNvSpPr txBox="1">
            <a:spLocks/>
          </p:cNvSpPr>
          <p:nvPr/>
        </p:nvSpPr>
        <p:spPr>
          <a:xfrm>
            <a:off x="311150" y="301625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1402B2E-D57E-EF32-493F-C6803C761DA4}"/>
              </a:ext>
            </a:extLst>
          </p:cNvPr>
          <p:cNvSpPr/>
          <p:nvPr/>
        </p:nvSpPr>
        <p:spPr>
          <a:xfrm>
            <a:off x="461909" y="1434328"/>
            <a:ext cx="4391967" cy="1816100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sq-AL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sq-AL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A: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 +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x</a:t>
            </a:r>
            <a:endParaRPr lang="sq-AL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 )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7">
            <a:extLst>
              <a:ext uri="{FF2B5EF4-FFF2-40B4-BE49-F238E27FC236}">
                <a16:creationId xmlns:a16="http://schemas.microsoft.com/office/drawing/2014/main" id="{F599BCCC-0157-4DBC-33FC-4BBE2FCBB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212" y="811213"/>
            <a:ext cx="106209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6700" indent="-2667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Найти сумму чётных элементов массива</a:t>
            </a:r>
            <a:r>
              <a:rPr lang="en-US" altLang="ru-RU" sz="2400" dirty="0">
                <a:solidFill>
                  <a:srgbClr val="000000"/>
                </a:solidFill>
              </a:rPr>
              <a:t> (</a:t>
            </a:r>
            <a:r>
              <a:rPr lang="ru-RU" altLang="ru-RU" sz="2400" dirty="0">
                <a:solidFill>
                  <a:srgbClr val="000000"/>
                </a:solidFill>
              </a:rPr>
              <a:t>фрагмент программы</a:t>
            </a:r>
            <a:r>
              <a:rPr lang="en-US" altLang="ru-RU" sz="2400" dirty="0">
                <a:solidFill>
                  <a:srgbClr val="000000"/>
                </a:solidFill>
              </a:rPr>
              <a:t>)</a:t>
            </a:r>
            <a:r>
              <a:rPr lang="ru-RU" altLang="ru-RU" sz="2400" dirty="0">
                <a:solidFill>
                  <a:srgbClr val="000000"/>
                </a:solidFill>
              </a:rPr>
              <a:t>.</a:t>
            </a:r>
            <a:endParaRPr lang="ru-RU" altLang="ru-RU" sz="18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3AEEC05-5216-EADE-4C5C-D199BA6A9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294" y="4066567"/>
            <a:ext cx="3708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333399"/>
                </a:solidFill>
              </a:rPr>
              <a:t>В стиле </a:t>
            </a:r>
            <a:r>
              <a:rPr lang="en-US" altLang="ru-RU" sz="2400" b="1" dirty="0">
                <a:solidFill>
                  <a:srgbClr val="333399"/>
                </a:solidFill>
              </a:rPr>
              <a:t>Python:</a:t>
            </a:r>
            <a:endParaRPr lang="ru-RU" altLang="ru-RU" sz="1800" b="1" dirty="0">
              <a:solidFill>
                <a:srgbClr val="333399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2F3180E-F446-3F13-64EB-7E353E700FDC}"/>
              </a:ext>
            </a:extLst>
          </p:cNvPr>
          <p:cNvSpPr/>
          <p:nvPr/>
        </p:nvSpPr>
        <p:spPr>
          <a:xfrm>
            <a:off x="426904" y="4552642"/>
            <a:ext cx="8669069" cy="954107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9388" indent="-92075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B = [x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x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A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x % </a:t>
            </a:r>
            <a:r>
              <a:rPr lang="en-US" sz="2800" b="1" dirty="0">
                <a:solidFill>
                  <a:srgbClr val="0095FF"/>
                </a:solidFill>
                <a:latin typeface="Courier New" pitchFamily="49" charset="0"/>
                <a:cs typeface="Times New Roman" pitchFamily="18" charset="0"/>
              </a:rPr>
              <a:t>2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== </a:t>
            </a:r>
            <a:r>
              <a:rPr lang="en-US" sz="2800" b="1" dirty="0">
                <a:solidFill>
                  <a:srgbClr val="0095FF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]</a:t>
            </a:r>
          </a:p>
          <a:p>
            <a:pPr marL="179388" indent="-92075" algn="just" eaLnBrk="1" hangingPunct="1"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sum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B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)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)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11" name="AutoShape 59">
            <a:extLst>
              <a:ext uri="{FF2B5EF4-FFF2-40B4-BE49-F238E27FC236}">
                <a16:creationId xmlns:a16="http://schemas.microsoft.com/office/drawing/2014/main" id="{142F6A11-8280-3D4C-0118-94E9300D4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2369" y="3513598"/>
            <a:ext cx="3098800" cy="812211"/>
          </a:xfrm>
          <a:prstGeom prst="wedgeRoundRectCallout">
            <a:avLst>
              <a:gd name="adj1" fmla="val 32927"/>
              <a:gd name="adj2" fmla="val 89498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/>
              <a:t>отбираем в новый массив все нужные значения</a:t>
            </a:r>
          </a:p>
        </p:txBody>
      </p:sp>
    </p:spTree>
    <p:extLst>
      <p:ext uri="{BB962C8B-B14F-4D97-AF65-F5344CB8AC3E}">
        <p14:creationId xmlns:p14="http://schemas.microsoft.com/office/powerpoint/2010/main" val="399303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Подсчёт элементов по условию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Прямоугольник 3">
            <a:extLst>
              <a:ext uri="{FF2B5EF4-FFF2-40B4-BE49-F238E27FC236}">
                <a16:creationId xmlns:a16="http://schemas.microsoft.com/office/drawing/2014/main" id="{6817BA30-E7D1-493F-FE76-C2A813558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493" y="701440"/>
            <a:ext cx="84121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667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 dirty="0">
                <a:solidFill>
                  <a:srgbClr val="000000"/>
                </a:solidFill>
              </a:rPr>
              <a:t>Задача</a:t>
            </a:r>
            <a:r>
              <a:rPr lang="ru-RU" altLang="ru-RU" sz="2400" dirty="0">
                <a:solidFill>
                  <a:srgbClr val="000000"/>
                </a:solidFill>
              </a:rPr>
              <a:t>. Найти количество чётных элементов массива.</a:t>
            </a:r>
            <a:endParaRPr lang="ru-RU" altLang="ru-RU" sz="18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3ECFCBC-7591-B786-73E5-3EDE9BD62239}"/>
              </a:ext>
            </a:extLst>
          </p:cNvPr>
          <p:cNvSpPr/>
          <p:nvPr/>
        </p:nvSpPr>
        <p:spPr>
          <a:xfrm>
            <a:off x="492498" y="1788061"/>
            <a:ext cx="4611000" cy="2246312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count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sq-AL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sq-AL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i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range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(N)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: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A[</a:t>
            </a:r>
            <a:r>
              <a:rPr lang="en-US" sz="2800" b="1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] </a:t>
            </a:r>
            <a:r>
              <a:rPr lang="en-US" sz="2800" b="1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==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: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count +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</a:p>
          <a:p>
            <a:pPr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count )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AutoShape 57">
            <a:extLst>
              <a:ext uri="{FF2B5EF4-FFF2-40B4-BE49-F238E27FC236}">
                <a16:creationId xmlns:a16="http://schemas.microsoft.com/office/drawing/2014/main" id="{6DAB8D34-75FE-58DE-1D83-FA67D72D0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8060" y="1187899"/>
            <a:ext cx="1984248" cy="439009"/>
          </a:xfrm>
          <a:prstGeom prst="wedgeRoundRectCallout">
            <a:avLst>
              <a:gd name="adj1" fmla="val -41775"/>
              <a:gd name="adj2" fmla="val 107219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1600" dirty="0">
                <a:latin typeface="Arial" charset="0"/>
              </a:rPr>
              <a:t>переменная-счётчик</a:t>
            </a:r>
            <a:endParaRPr lang="ru-RU" sz="1400" dirty="0">
              <a:latin typeface="Arial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0A733E9-83EE-377D-0D13-2908288477C8}"/>
              </a:ext>
            </a:extLst>
          </p:cNvPr>
          <p:cNvSpPr/>
          <p:nvPr/>
        </p:nvSpPr>
        <p:spPr>
          <a:xfrm>
            <a:off x="5819954" y="1793925"/>
            <a:ext cx="5207571" cy="2246312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count 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q-AL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sq-AL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sq-AL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x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A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: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x </a:t>
            </a:r>
            <a:r>
              <a:rPr lang="en-US" sz="2800" b="1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==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: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count +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</a:p>
          <a:p>
            <a:pPr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count )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87F742C-2F41-8C1E-5864-734EE7042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105" y="4042167"/>
            <a:ext cx="6134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333399"/>
                </a:solidFill>
              </a:rPr>
              <a:t>В стиле </a:t>
            </a:r>
            <a:r>
              <a:rPr lang="en-US" altLang="ru-RU" sz="2400" b="1" dirty="0">
                <a:solidFill>
                  <a:srgbClr val="333399"/>
                </a:solidFill>
              </a:rPr>
              <a:t>Python:</a:t>
            </a:r>
            <a:endParaRPr lang="ru-RU" altLang="ru-RU" sz="1800" b="1" dirty="0">
              <a:solidFill>
                <a:srgbClr val="333399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3B7449A-87F2-14F4-3653-9B97C200BA50}"/>
              </a:ext>
            </a:extLst>
          </p:cNvPr>
          <p:cNvSpPr/>
          <p:nvPr/>
        </p:nvSpPr>
        <p:spPr>
          <a:xfrm>
            <a:off x="276039" y="4495502"/>
            <a:ext cx="7216202" cy="954107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9388" indent="-92075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B = [x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x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A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x % </a:t>
            </a:r>
            <a:r>
              <a:rPr lang="en-US" sz="2800" b="1" dirty="0">
                <a:solidFill>
                  <a:srgbClr val="0095FF"/>
                </a:solidFill>
                <a:latin typeface="Courier New" pitchFamily="49" charset="0"/>
                <a:cs typeface="Times New Roman" pitchFamily="18" charset="0"/>
              </a:rPr>
              <a:t>2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== </a:t>
            </a:r>
            <a:r>
              <a:rPr lang="en-US" sz="2800" b="1" dirty="0">
                <a:solidFill>
                  <a:srgbClr val="0095FF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]</a:t>
            </a:r>
          </a:p>
          <a:p>
            <a:pPr marL="179388" indent="-92075" algn="just" eaLnBrk="1" hangingPunct="1"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len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B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)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)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17" name="AutoShape 57">
            <a:extLst>
              <a:ext uri="{FF2B5EF4-FFF2-40B4-BE49-F238E27FC236}">
                <a16:creationId xmlns:a16="http://schemas.microsoft.com/office/drawing/2014/main" id="{BFEE5F0F-F6D5-C558-77A8-5D5242F830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294" y="5561198"/>
            <a:ext cx="4461556" cy="341746"/>
          </a:xfrm>
          <a:prstGeom prst="wedgeRoundRectCallout">
            <a:avLst>
              <a:gd name="adj1" fmla="val -1832"/>
              <a:gd name="adj2" fmla="val -101621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latin typeface="Arial" charset="0"/>
              </a:rPr>
              <a:t>размер массива</a:t>
            </a:r>
            <a:endParaRPr lang="ru-RU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54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 animBg="1"/>
      <p:bldP spid="5" grpId="0" animBg="1"/>
      <p:bldP spid="8" grpId="0" animBg="1"/>
      <p:bldP spid="14" grpId="0"/>
      <p:bldP spid="16" grpId="0" build="p" animBg="1"/>
      <p:bldP spid="1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Среднее арифметическое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4799E1E-080E-1D2C-6BA8-23491D90475A}"/>
              </a:ext>
            </a:extLst>
          </p:cNvPr>
          <p:cNvSpPr txBox="1">
            <a:spLocks/>
          </p:cNvSpPr>
          <p:nvPr/>
        </p:nvSpPr>
        <p:spPr>
          <a:xfrm>
            <a:off x="311150" y="301625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F76C96E-DA11-7800-D770-D1B30DC9ED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715714"/>
            <a:ext cx="125638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6700" indent="-2667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Найти среднее арифметическое элементов массива, которые больше 180.</a:t>
            </a:r>
            <a:endParaRPr lang="ru-RU" altLang="ru-RU" sz="18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1302B41-B974-048D-B7B7-E6A69A0808F1}"/>
              </a:ext>
            </a:extLst>
          </p:cNvPr>
          <p:cNvSpPr/>
          <p:nvPr/>
        </p:nvSpPr>
        <p:spPr>
          <a:xfrm>
            <a:off x="320294" y="1264553"/>
            <a:ext cx="5082489" cy="3108325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count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ru-RU" sz="2800" b="1" dirty="0">
              <a:solidFill>
                <a:srgbClr val="00B0F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sq-AL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x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A: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x 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180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: 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   count +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      </a:t>
            </a:r>
          </a:p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   s +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 x     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sq-AL" sz="2800" b="1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count )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8DC070F-7F30-43DD-FFE6-CBD20A13769B}"/>
              </a:ext>
            </a:extLst>
          </p:cNvPr>
          <p:cNvSpPr/>
          <p:nvPr/>
        </p:nvSpPr>
        <p:spPr>
          <a:xfrm>
            <a:off x="5995859" y="1808773"/>
            <a:ext cx="6196141" cy="954107"/>
          </a:xfrm>
          <a:prstGeom prst="rect">
            <a:avLst/>
          </a:prstGeom>
          <a:solidFill>
            <a:srgbClr val="D9F5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9388" indent="-92075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B</a:t>
            </a:r>
            <a:r>
              <a:rPr lang="en-US" sz="2800" b="1" dirty="0"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800" b="1" dirty="0"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[x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x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A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x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&gt; 180]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2075" algn="just" eaLnBrk="1" hangingPunct="1"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sum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(B)/</a:t>
            </a: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len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(B) )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14" name="AutoShape 59">
            <a:extLst>
              <a:ext uri="{FF2B5EF4-FFF2-40B4-BE49-F238E27FC236}">
                <a16:creationId xmlns:a16="http://schemas.microsoft.com/office/drawing/2014/main" id="{9480E635-4084-1589-6F0A-AA5D80960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43780" y="1154601"/>
            <a:ext cx="1727926" cy="622189"/>
          </a:xfrm>
          <a:prstGeom prst="wedgeRoundRectCallout">
            <a:avLst>
              <a:gd name="adj1" fmla="val -1649"/>
              <a:gd name="adj2" fmla="val 104356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defRPr/>
            </a:pPr>
            <a:r>
              <a:rPr lang="ru-RU" sz="2400" dirty="0"/>
              <a:t>отбираем нужные</a:t>
            </a:r>
            <a:endParaRPr lang="ru-RU" sz="2000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D268C7F-24C4-D553-06C4-8DEBAFBAA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4633" y="1242954"/>
            <a:ext cx="257729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333399"/>
                </a:solidFill>
              </a:rPr>
              <a:t>В стиле </a:t>
            </a:r>
            <a:r>
              <a:rPr lang="en-US" altLang="ru-RU" sz="2400" b="1" dirty="0">
                <a:solidFill>
                  <a:srgbClr val="333399"/>
                </a:solidFill>
              </a:rPr>
              <a:t>Python:</a:t>
            </a:r>
            <a:endParaRPr lang="ru-RU" altLang="ru-RU" sz="1800" b="1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2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13" grpId="0" build="p" animBg="1"/>
      <p:bldP spid="14" grpId="0" animBg="1"/>
      <p:bldP spid="1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Поиск максимального элемента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DE7FE31-714A-1536-778C-50D4AB19AA38}"/>
              </a:ext>
            </a:extLst>
          </p:cNvPr>
          <p:cNvSpPr txBox="1">
            <a:spLocks/>
          </p:cNvSpPr>
          <p:nvPr/>
        </p:nvSpPr>
        <p:spPr>
          <a:xfrm>
            <a:off x="1072857" y="1187966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D0D8665-7196-C90C-8DE5-D3A1D472E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95" y="1080928"/>
            <a:ext cx="4768850" cy="2677656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Ins="0">
            <a:spAutoFit/>
          </a:bodyPr>
          <a:lstStyle/>
          <a:p>
            <a:pPr algn="just" eaLnBrk="1" hangingPunct="1">
              <a:defRPr/>
            </a:pP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M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= A[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]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urier New" pitchFamily="49" charset="0"/>
                <a:cs typeface="Times New Roman" pitchFamily="18" charset="0"/>
              </a:rPr>
              <a:t>i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Times New Roman" pitchFamily="18" charset="0"/>
              </a:rPr>
              <a:t>in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range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1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,N):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A[</a:t>
            </a:r>
            <a:r>
              <a:rPr lang="ru-RU" sz="2800" b="1" dirty="0" err="1">
                <a:latin typeface="Courier New" pitchFamily="49" charset="0"/>
                <a:cs typeface="Times New Roman" pitchFamily="18" charset="0"/>
              </a:rPr>
              <a:t>i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]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&gt;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M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: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   M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= A[</a:t>
            </a:r>
            <a:r>
              <a:rPr lang="ru-RU" sz="2800" b="1" dirty="0" err="1">
                <a:latin typeface="Courier New" pitchFamily="49" charset="0"/>
                <a:cs typeface="Times New Roman" pitchFamily="18" charset="0"/>
              </a:rPr>
              <a:t>i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]</a:t>
            </a:r>
          </a:p>
          <a:p>
            <a:pPr algn="just"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sq-AL" sz="28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M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)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5" name="AutoShape 53">
            <a:extLst>
              <a:ext uri="{FF2B5EF4-FFF2-40B4-BE49-F238E27FC236}">
                <a16:creationId xmlns:a16="http://schemas.microsoft.com/office/drawing/2014/main" id="{AB500881-4FD8-50AF-B40B-F984A2487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1617" y="1189500"/>
            <a:ext cx="2301742" cy="557704"/>
          </a:xfrm>
          <a:prstGeom prst="wedgeRoundRectCallout">
            <a:avLst>
              <a:gd name="adj1" fmla="val -459"/>
              <a:gd name="adj2" fmla="val 99211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1600" dirty="0">
                <a:cs typeface="Courier New" pitchFamily="49" charset="0"/>
              </a:rPr>
              <a:t>начинаем с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A[1]</a:t>
            </a:r>
            <a:r>
              <a:rPr lang="en-US" sz="1600" dirty="0">
                <a:cs typeface="Courier New" pitchFamily="49" charset="0"/>
              </a:rPr>
              <a:t>, </a:t>
            </a:r>
            <a:r>
              <a:rPr lang="ru-RU" sz="1600" dirty="0">
                <a:cs typeface="Courier New" pitchFamily="49" charset="0"/>
              </a:rPr>
              <a:t>так как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A[0]</a:t>
            </a:r>
            <a:r>
              <a:rPr lang="ru-RU" sz="1600" dirty="0">
                <a:latin typeface="Arial" charset="0"/>
                <a:cs typeface="Courier New" pitchFamily="49" charset="0"/>
              </a:rPr>
              <a:t> посмотрели</a:t>
            </a:r>
            <a:endParaRPr lang="ru-RU" sz="1600" dirty="0">
              <a:solidFill>
                <a:srgbClr val="00B0F0"/>
              </a:solidFill>
              <a:cs typeface="Courier New" pitchFamily="49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ED4EFB76-1E3F-4E4E-84F7-97CEDE5B6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5808" y="1109046"/>
            <a:ext cx="4768850" cy="2677656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Ins="0">
            <a:spAutoFit/>
          </a:bodyPr>
          <a:lstStyle/>
          <a:p>
            <a:pPr algn="just" eaLnBrk="1" hangingPunct="1">
              <a:defRPr/>
            </a:pP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M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= A[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]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x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Times New Roman" pitchFamily="18" charset="0"/>
              </a:rPr>
              <a:t>in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A: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x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&gt;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M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: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   M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=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x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sq-AL" sz="28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M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)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D5081736-66D0-DFBF-83B8-5C0F02AFC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556" y="4646177"/>
            <a:ext cx="4768850" cy="523875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Ins="0">
            <a:spAutoFit/>
          </a:bodyPr>
          <a:lstStyle/>
          <a:p>
            <a:pPr algn="just"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sq-AL" sz="28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max(A) )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E8834D24-FF44-DAB6-63B5-879BB42B1B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294" y="5468949"/>
            <a:ext cx="4768850" cy="523875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Ins="0">
            <a:spAutoFit/>
          </a:bodyPr>
          <a:lstStyle/>
          <a:p>
            <a:pPr algn="just"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sq-AL" sz="28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min(A) )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2A0E61-043F-BAD8-EC11-0A0968D2434E}"/>
              </a:ext>
            </a:extLst>
          </p:cNvPr>
          <p:cNvSpPr txBox="1"/>
          <p:nvPr/>
        </p:nvSpPr>
        <p:spPr>
          <a:xfrm>
            <a:off x="404190" y="739422"/>
            <a:ext cx="17903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1 способ</a:t>
            </a:r>
            <a:endParaRPr lang="ru-RU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DFC153-7D5A-BB83-4C70-C309C604163D}"/>
              </a:ext>
            </a:extLst>
          </p:cNvPr>
          <p:cNvSpPr txBox="1"/>
          <p:nvPr/>
        </p:nvSpPr>
        <p:spPr>
          <a:xfrm>
            <a:off x="6492938" y="744442"/>
            <a:ext cx="17903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2 способ</a:t>
            </a:r>
            <a:endParaRPr lang="ru-RU" sz="2000" dirty="0"/>
          </a:p>
        </p:txBody>
      </p:sp>
      <p:sp>
        <p:nvSpPr>
          <p:cNvPr id="16" name="AutoShape 53">
            <a:extLst>
              <a:ext uri="{FF2B5EF4-FFF2-40B4-BE49-F238E27FC236}">
                <a16:creationId xmlns:a16="http://schemas.microsoft.com/office/drawing/2014/main" id="{E13FB1AC-3D1B-3DB8-A55F-88549E90A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3196" y="1315928"/>
            <a:ext cx="1534210" cy="876300"/>
          </a:xfrm>
          <a:prstGeom prst="wedgeRoundRectCallout">
            <a:avLst>
              <a:gd name="adj1" fmla="val -86640"/>
              <a:gd name="adj2" fmla="val 44285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1600" dirty="0">
                <a:latin typeface="+mn-lt"/>
                <a:cs typeface="Courier New" pitchFamily="49" charset="0"/>
              </a:rPr>
              <a:t>перебрать все элементы в массиве </a:t>
            </a:r>
            <a:r>
              <a:rPr lang="en-US" sz="1600" dirty="0">
                <a:latin typeface="+mn-lt"/>
                <a:cs typeface="Courier New" pitchFamily="49" charset="0"/>
              </a:rPr>
              <a:t>A</a:t>
            </a:r>
            <a:endParaRPr lang="ru-RU" sz="1600" dirty="0">
              <a:solidFill>
                <a:srgbClr val="00B0F0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D7F9B8-6BF0-6ABC-115D-C94711420928}"/>
              </a:ext>
            </a:extLst>
          </p:cNvPr>
          <p:cNvSpPr txBox="1"/>
          <p:nvPr/>
        </p:nvSpPr>
        <p:spPr>
          <a:xfrm>
            <a:off x="170185" y="4066109"/>
            <a:ext cx="61356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333399"/>
                </a:solidFill>
              </a:rPr>
              <a:t>В стиле </a:t>
            </a:r>
            <a:r>
              <a:rPr lang="en-US" altLang="ru-RU" sz="2400" b="1" dirty="0">
                <a:solidFill>
                  <a:srgbClr val="333399"/>
                </a:solidFill>
              </a:rPr>
              <a:t>Python:</a:t>
            </a:r>
            <a:endParaRPr lang="ru-RU" altLang="ru-RU" b="1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84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animBg="1"/>
      <p:bldP spid="8" grpId="0" animBg="1"/>
      <p:bldP spid="9" grpId="0" animBg="1"/>
      <p:bldP spid="11" grpId="0" animBg="1"/>
      <p:bldP spid="1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Номер максимального элемента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2DDA45B8-35AF-4ABC-AD2B-63A39163C563}"/>
              </a:ext>
            </a:extLst>
          </p:cNvPr>
          <p:cNvSpPr txBox="1">
            <a:spLocks/>
          </p:cNvSpPr>
          <p:nvPr/>
        </p:nvSpPr>
        <p:spPr>
          <a:xfrm>
            <a:off x="461909" y="732932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E0FE0B6-246D-7673-E82D-04336BF34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09" y="702992"/>
            <a:ext cx="110077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1950" indent="-3619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 dirty="0"/>
              <a:t>Задача</a:t>
            </a:r>
            <a:r>
              <a:rPr lang="ru-RU" altLang="ru-RU" sz="2400" dirty="0"/>
              <a:t>. Найти в массиве максимальный элемент и его номер.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B08E446-7E6B-C033-2B58-7B271BECB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0342" y="1170202"/>
            <a:ext cx="7326312" cy="2678113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Ins="0">
            <a:spAutoFit/>
          </a:bodyPr>
          <a:lstStyle/>
          <a:p>
            <a:pPr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M = A[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]; </a:t>
            </a:r>
            <a:r>
              <a:rPr lang="en-US" sz="2800" b="1" dirty="0" err="1">
                <a:latin typeface="Courier New" pitchFamily="49" charset="0"/>
                <a:cs typeface="Times New Roman" pitchFamily="18" charset="0"/>
              </a:rPr>
              <a:t>nMax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0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urier New" pitchFamily="49" charset="0"/>
                <a:cs typeface="Times New Roman" pitchFamily="18" charset="0"/>
              </a:rPr>
              <a:t>i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Times New Roman" pitchFamily="18" charset="0"/>
              </a:rPr>
              <a:t>in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range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1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,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N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):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800" b="1" dirty="0">
                <a:solidFill>
                  <a:srgbClr val="3333FF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A[</a:t>
            </a:r>
            <a:r>
              <a:rPr lang="ru-RU" sz="2800" b="1" dirty="0" err="1">
                <a:latin typeface="Courier New" pitchFamily="49" charset="0"/>
                <a:cs typeface="Times New Roman" pitchFamily="18" charset="0"/>
              </a:rPr>
              <a:t>i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]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&gt;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M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: 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   M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= A[</a:t>
            </a:r>
            <a:r>
              <a:rPr lang="ru-RU" sz="2800" b="1" dirty="0" err="1">
                <a:latin typeface="Courier New" pitchFamily="49" charset="0"/>
                <a:cs typeface="Times New Roman" pitchFamily="18" charset="0"/>
              </a:rPr>
              <a:t>i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]</a:t>
            </a:r>
            <a:endParaRPr lang="en-US" sz="2800" b="1" dirty="0">
              <a:latin typeface="Courier New" pitchFamily="49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   </a:t>
            </a:r>
            <a:r>
              <a:rPr lang="en-US" sz="2800" b="1" dirty="0" err="1">
                <a:latin typeface="Courier New" pitchFamily="49" charset="0"/>
                <a:cs typeface="Times New Roman" pitchFamily="18" charset="0"/>
              </a:rPr>
              <a:t>nMax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= </a:t>
            </a:r>
            <a:r>
              <a:rPr lang="en-US" sz="2800" b="1" dirty="0" err="1">
                <a:latin typeface="Courier New" pitchFamily="49" charset="0"/>
                <a:cs typeface="Times New Roman" pitchFamily="18" charset="0"/>
              </a:rPr>
              <a:t>i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sq-AL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sq-AL" sz="28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sq-AL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A["</a:t>
            </a:r>
            <a:r>
              <a:rPr lang="sq-AL" sz="2800" b="1" dirty="0">
                <a:latin typeface="Courier New" pitchFamily="49" charset="0"/>
                <a:cs typeface="Times New Roman" pitchFamily="18" charset="0"/>
              </a:rPr>
              <a:t>, nMax, </a:t>
            </a:r>
            <a:r>
              <a:rPr lang="sq-AL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"]="</a:t>
            </a:r>
            <a:r>
              <a:rPr lang="sq-AL" sz="2800" b="1" dirty="0">
                <a:latin typeface="Courier New" pitchFamily="49" charset="0"/>
                <a:cs typeface="Times New Roman" pitchFamily="18" charset="0"/>
              </a:rPr>
              <a:t>, M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)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46F1B3-0B73-0F31-5F62-21936DE42546}"/>
              </a:ext>
            </a:extLst>
          </p:cNvPr>
          <p:cNvSpPr txBox="1"/>
          <p:nvPr/>
        </p:nvSpPr>
        <p:spPr>
          <a:xfrm>
            <a:off x="79854" y="4599988"/>
            <a:ext cx="9750707" cy="1200329"/>
          </a:xfrm>
          <a:prstGeom prst="rect">
            <a:avLst/>
          </a:prstGeom>
          <a:solidFill>
            <a:srgbClr val="D9F5F3"/>
          </a:solidFill>
        </p:spPr>
        <p:txBody>
          <a:bodyPr wrap="square">
            <a:spAutoFit/>
          </a:bodyPr>
          <a:lstStyle/>
          <a:p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A = [int(x) for x in input().split() if </a:t>
            </a:r>
            <a:r>
              <a:rPr lang="en-US" sz="2400" b="1" dirty="0" err="1">
                <a:latin typeface="Courier New" pitchFamily="49" charset="0"/>
                <a:cs typeface="Times New Roman" pitchFamily="18" charset="0"/>
              </a:rPr>
              <a:t>x.isdigit</a:t>
            </a: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()]</a:t>
            </a:r>
          </a:p>
          <a:p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print('</a:t>
            </a:r>
            <a:r>
              <a:rPr lang="ru-RU" sz="2400" b="1" dirty="0">
                <a:latin typeface="Courier New" pitchFamily="49" charset="0"/>
                <a:cs typeface="Times New Roman" pitchFamily="18" charset="0"/>
              </a:rPr>
              <a:t>максимальный элемент',</a:t>
            </a: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max(A))</a:t>
            </a:r>
          </a:p>
          <a:p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print('</a:t>
            </a:r>
            <a:r>
              <a:rPr lang="ru-RU" sz="2400" b="1" dirty="0">
                <a:latin typeface="Courier New" pitchFamily="49" charset="0"/>
                <a:cs typeface="Times New Roman" pitchFamily="18" charset="0"/>
              </a:rPr>
              <a:t>его место в списке', </a:t>
            </a:r>
            <a:r>
              <a:rPr lang="en-US" sz="2400" b="1" dirty="0" err="1">
                <a:latin typeface="Courier New" pitchFamily="49" charset="0"/>
                <a:cs typeface="Times New Roman" pitchFamily="18" charset="0"/>
              </a:rPr>
              <a:t>A.index</a:t>
            </a: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(max(A)))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6757FF-9AF6-5A63-D895-CBBCBE23A6AD}"/>
              </a:ext>
            </a:extLst>
          </p:cNvPr>
          <p:cNvSpPr txBox="1"/>
          <p:nvPr/>
        </p:nvSpPr>
        <p:spPr>
          <a:xfrm>
            <a:off x="170185" y="4066109"/>
            <a:ext cx="61356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333399"/>
                </a:solidFill>
              </a:rPr>
              <a:t>В стиле </a:t>
            </a:r>
            <a:r>
              <a:rPr lang="en-US" altLang="ru-RU" sz="2400" b="1" dirty="0">
                <a:solidFill>
                  <a:srgbClr val="333399"/>
                </a:solidFill>
              </a:rPr>
              <a:t>Python:</a:t>
            </a:r>
            <a:endParaRPr lang="ru-RU" altLang="ru-RU" b="1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45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Символьные строки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B9936B98-4B71-FA67-AE2F-6486A4B835CC}"/>
              </a:ext>
            </a:extLst>
          </p:cNvPr>
          <p:cNvSpPr>
            <a:spLocks noGrp="1"/>
          </p:cNvSpPr>
          <p:nvPr/>
        </p:nvSpPr>
        <p:spPr bwMode="auto">
          <a:xfrm>
            <a:off x="1935956" y="593724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F951208-2667-F17F-3A50-7E26425E7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" y="1325221"/>
            <a:ext cx="3532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333399"/>
                </a:solidFill>
              </a:rPr>
              <a:t>Начальное значение</a:t>
            </a:r>
            <a:r>
              <a:rPr lang="ru-RU" altLang="ru-RU" sz="2400" b="1" dirty="0"/>
              <a:t>: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4E5ABBE2-7087-77CE-B3BF-CBF3DBAEE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541" y="2442837"/>
            <a:ext cx="3116262" cy="523875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print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( s )</a:t>
            </a:r>
            <a:endParaRPr lang="ru-RU" sz="2800" b="1" dirty="0">
              <a:latin typeface="Courier New"/>
              <a:ea typeface="Times New Roman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99593A09-4088-F4DB-79F1-3E26AB1D5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541" y="1835157"/>
            <a:ext cx="2913978" cy="492125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indent="90488">
              <a:defRPr/>
            </a:pPr>
            <a:r>
              <a:rPr lang="en-US" sz="2600" b="1" dirty="0">
                <a:latin typeface="Courier New" pitchFamily="49" charset="0"/>
                <a:cs typeface="Courier New" pitchFamily="49" charset="0"/>
              </a:rPr>
              <a:t>s = "</a:t>
            </a:r>
            <a:r>
              <a:rPr lang="ru-RU" sz="2600" b="1" dirty="0">
                <a:latin typeface="Courier New" pitchFamily="49" charset="0"/>
                <a:cs typeface="Courier New" pitchFamily="49" charset="0"/>
              </a:rPr>
              <a:t>Привет!"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9DCDB68-E549-A5DD-BAC8-E82D3A9B4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754" y="5374487"/>
            <a:ext cx="33289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333399"/>
                </a:solidFill>
              </a:rPr>
              <a:t>Длина строки</a:t>
            </a:r>
            <a:r>
              <a:rPr lang="ru-RU" altLang="ru-RU" sz="2400" b="1" dirty="0"/>
              <a:t>: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8D3444B0-6A50-8B07-8168-1D7470BA2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6564" y="5312574"/>
            <a:ext cx="2744787" cy="523875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n</a:t>
            </a:r>
            <a:r>
              <a:rPr lang="en-US" sz="2800" b="1" dirty="0"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+mn-lt"/>
                <a:ea typeface="Times New Roman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Courier New"/>
                <a:ea typeface="Times New Roman"/>
              </a:rPr>
              <a:t>len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( s )</a:t>
            </a:r>
            <a:endParaRPr lang="ru-RU" sz="2800" b="1" dirty="0">
              <a:latin typeface="Courier New"/>
              <a:ea typeface="Times New Roman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5773CFCC-510D-FF34-BC77-F800F469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449" y="3059370"/>
            <a:ext cx="3106737" cy="523875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print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( s[</a:t>
            </a:r>
            <a:r>
              <a:rPr lang="en-US" sz="2800" b="1" dirty="0">
                <a:solidFill>
                  <a:srgbClr val="00B0F0"/>
                </a:solidFill>
                <a:latin typeface="Courier New"/>
                <a:ea typeface="Times New Roman"/>
              </a:rPr>
              <a:t>5</a:t>
            </a:r>
            <a:r>
              <a:rPr lang="en-US" sz="2800" b="1" dirty="0">
                <a:latin typeface="Courier New"/>
                <a:ea typeface="Times New Roman"/>
              </a:rPr>
              <a:t>] )</a:t>
            </a:r>
            <a:endParaRPr lang="ru-RU" sz="2800" b="1" dirty="0">
              <a:latin typeface="Courier New"/>
              <a:ea typeface="Times New Roman"/>
            </a:endParaRPr>
          </a:p>
        </p:txBody>
      </p:sp>
      <p:pic>
        <p:nvPicPr>
          <p:cNvPr id="13" name="table">
            <a:extLst>
              <a:ext uri="{FF2B5EF4-FFF2-40B4-BE49-F238E27FC236}">
                <a16:creationId xmlns:a16="http://schemas.microsoft.com/office/drawing/2014/main" id="{C12B4D55-A53C-5A1D-218C-F84CBEEDB7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6961" y="3799145"/>
            <a:ext cx="5216526" cy="1285875"/>
          </a:xfrm>
          <a:prstGeom prst="rect">
            <a:avLst/>
          </a:prstGeom>
        </p:spPr>
      </p:pic>
      <p:sp>
        <p:nvSpPr>
          <p:cNvPr id="14" name="Полилиния 24">
            <a:extLst>
              <a:ext uri="{FF2B5EF4-FFF2-40B4-BE49-F238E27FC236}">
                <a16:creationId xmlns:a16="http://schemas.microsoft.com/office/drawing/2014/main" id="{3974976C-EFC5-DB60-CCF2-2BB743F9C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6331" y="3586163"/>
            <a:ext cx="1349375" cy="776287"/>
          </a:xfrm>
          <a:custGeom>
            <a:avLst/>
            <a:gdLst>
              <a:gd name="T0" fmla="*/ 1292070637 w 723014"/>
              <a:gd name="T1" fmla="*/ 577453 h 797442"/>
              <a:gd name="T2" fmla="*/ 0 w 723014"/>
              <a:gd name="T3" fmla="*/ 0 h 797442"/>
              <a:gd name="T4" fmla="*/ 0 60000 65536"/>
              <a:gd name="T5" fmla="*/ 0 60000 65536"/>
              <a:gd name="T6" fmla="*/ 0 w 723014"/>
              <a:gd name="T7" fmla="*/ 0 h 797442"/>
              <a:gd name="T8" fmla="*/ 723014 w 723014"/>
              <a:gd name="T9" fmla="*/ 797442 h 79744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23014" h="797442">
                <a:moveTo>
                  <a:pt x="723014" y="797442"/>
                </a:moveTo>
                <a:cubicBezTo>
                  <a:pt x="652130" y="180753"/>
                  <a:pt x="241005" y="265814"/>
                  <a:pt x="0" y="0"/>
                </a:cubicBezTo>
              </a:path>
            </a:pathLst>
          </a:custGeom>
          <a:noFill/>
          <a:ln w="19050" algn="ctr">
            <a:solidFill>
              <a:schemeClr val="tx1"/>
            </a:solidFill>
            <a:round/>
            <a:headEnd type="oval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grpSp>
        <p:nvGrpSpPr>
          <p:cNvPr id="16" name="Group 71">
            <a:extLst>
              <a:ext uri="{FF2B5EF4-FFF2-40B4-BE49-F238E27FC236}">
                <a16:creationId xmlns:a16="http://schemas.microsoft.com/office/drawing/2014/main" id="{C9C3633F-745E-E499-A158-0E2A69FEDB5E}"/>
              </a:ext>
            </a:extLst>
          </p:cNvPr>
          <p:cNvGrpSpPr>
            <a:grpSpLocks/>
          </p:cNvGrpSpPr>
          <p:nvPr/>
        </p:nvGrpSpPr>
        <p:grpSpPr bwMode="auto">
          <a:xfrm>
            <a:off x="119541" y="667540"/>
            <a:ext cx="8091846" cy="663575"/>
            <a:chOff x="1999" y="3023"/>
            <a:chExt cx="3281" cy="418"/>
          </a:xfrm>
        </p:grpSpPr>
        <p:sp>
          <p:nvSpPr>
            <p:cNvPr id="20" name="Text Box 69">
              <a:extLst>
                <a:ext uri="{FF2B5EF4-FFF2-40B4-BE49-F238E27FC236}">
                  <a16:creationId xmlns:a16="http://schemas.microsoft.com/office/drawing/2014/main" id="{DF801272-17A4-0033-4902-ADD6F2EF43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2" y="3071"/>
              <a:ext cx="3018" cy="330"/>
            </a:xfrm>
            <a:prstGeom prst="rect">
              <a:avLst/>
            </a:prstGeom>
            <a:solidFill>
              <a:srgbClr val="D9F5F3"/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ru-RU" sz="2800" dirty="0">
                  <a:solidFill>
                    <a:srgbClr val="000000"/>
                  </a:solidFill>
                  <a:cs typeface="Courier New" pitchFamily="49" charset="0"/>
                </a:rPr>
                <a:t>  Строка – последовательность символов!</a:t>
              </a:r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21" name="Oval 70">
              <a:extLst>
                <a:ext uri="{FF2B5EF4-FFF2-40B4-BE49-F238E27FC236}">
                  <a16:creationId xmlns:a16="http://schemas.microsoft.com/office/drawing/2014/main" id="{E5D2DB80-4D9C-79ED-9314-BFCDD69E2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9" y="3023"/>
              <a:ext cx="321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!</a:t>
              </a:r>
            </a:p>
          </p:txBody>
        </p:sp>
      </p:grpSp>
      <p:sp>
        <p:nvSpPr>
          <p:cNvPr id="17" name="Rectangle 1">
            <a:extLst>
              <a:ext uri="{FF2B5EF4-FFF2-40B4-BE49-F238E27FC236}">
                <a16:creationId xmlns:a16="http://schemas.microsoft.com/office/drawing/2014/main" id="{BF97A899-CD3B-762B-1941-C10F47548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6999" y="3059370"/>
            <a:ext cx="3489325" cy="523875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print</a:t>
            </a:r>
            <a:r>
              <a:rPr lang="en-US" sz="2800" b="1" dirty="0">
                <a:latin typeface="Calibri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( s[</a:t>
            </a:r>
            <a:r>
              <a:rPr lang="ru-RU" sz="2800" b="1" dirty="0">
                <a:solidFill>
                  <a:srgbClr val="00B0F0"/>
                </a:solidFill>
                <a:latin typeface="Courier New"/>
                <a:ea typeface="Times New Roman"/>
              </a:rPr>
              <a:t>-2</a:t>
            </a:r>
            <a:r>
              <a:rPr lang="en-US" sz="2800" b="1" dirty="0">
                <a:latin typeface="Courier New"/>
                <a:ea typeface="Times New Roman"/>
              </a:rPr>
              <a:t>] )</a:t>
            </a:r>
            <a:endParaRPr lang="ru-RU" sz="2800" b="1" dirty="0">
              <a:latin typeface="Courier New"/>
              <a:ea typeface="Times New Roman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98D734E-0558-B89C-3147-084CC1F4B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0161" y="3630870"/>
            <a:ext cx="2547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ru-RU" sz="2800" b="1" dirty="0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s[</a:t>
            </a:r>
            <a:r>
              <a:rPr lang="en-US" altLang="ru-RU" sz="2800" b="1" dirty="0" err="1">
                <a:solidFill>
                  <a:srgbClr val="0070C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len</a:t>
            </a:r>
            <a:r>
              <a:rPr lang="ru-RU" altLang="ru-RU" sz="2800" b="1" dirty="0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(</a:t>
            </a:r>
            <a:r>
              <a:rPr lang="en-US" altLang="ru-RU" sz="2800" b="1" dirty="0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s</a:t>
            </a:r>
            <a:r>
              <a:rPr lang="ru-RU" altLang="ru-RU" sz="2800" b="1" dirty="0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)</a:t>
            </a:r>
            <a:r>
              <a:rPr lang="ru-RU" altLang="ru-RU" sz="2800" b="1" dirty="0">
                <a:solidFill>
                  <a:srgbClr val="00B0F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-2</a:t>
            </a:r>
            <a:r>
              <a:rPr lang="en-US" altLang="ru-RU" sz="2800" b="1" dirty="0">
                <a:solidFill>
                  <a:srgbClr val="0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]</a:t>
            </a:r>
            <a:endParaRPr lang="ru-RU" altLang="ru-RU" dirty="0"/>
          </a:p>
        </p:txBody>
      </p:sp>
      <p:sp>
        <p:nvSpPr>
          <p:cNvPr id="19" name="Полилиния 30">
            <a:extLst>
              <a:ext uri="{FF2B5EF4-FFF2-40B4-BE49-F238E27FC236}">
                <a16:creationId xmlns:a16="http://schemas.microsoft.com/office/drawing/2014/main" id="{B6E93C88-2BAC-F4C5-C6FC-6924D9B4037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711156" y="3617913"/>
            <a:ext cx="1744663" cy="744537"/>
          </a:xfrm>
          <a:custGeom>
            <a:avLst/>
            <a:gdLst>
              <a:gd name="T0" fmla="*/ 2147483647 w 723014"/>
              <a:gd name="T1" fmla="*/ 349780 h 797442"/>
              <a:gd name="T2" fmla="*/ 0 w 723014"/>
              <a:gd name="T3" fmla="*/ 0 h 797442"/>
              <a:gd name="T4" fmla="*/ 0 60000 65536"/>
              <a:gd name="T5" fmla="*/ 0 60000 65536"/>
              <a:gd name="T6" fmla="*/ 0 w 723014"/>
              <a:gd name="T7" fmla="*/ 0 h 797442"/>
              <a:gd name="T8" fmla="*/ 723014 w 723014"/>
              <a:gd name="T9" fmla="*/ 797442 h 79744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23014" h="797442">
                <a:moveTo>
                  <a:pt x="723014" y="797442"/>
                </a:moveTo>
                <a:cubicBezTo>
                  <a:pt x="652130" y="180753"/>
                  <a:pt x="241005" y="265814"/>
                  <a:pt x="0" y="0"/>
                </a:cubicBezTo>
              </a:path>
            </a:pathLst>
          </a:custGeom>
          <a:noFill/>
          <a:ln w="19050" algn="ctr">
            <a:solidFill>
              <a:schemeClr val="tx1"/>
            </a:solidFill>
            <a:round/>
            <a:headEnd type="oval" w="sm" len="sm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25A65DC7-9ADB-922C-9530-A5319EB1D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9827" y="1397143"/>
            <a:ext cx="3328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333399"/>
                </a:solidFill>
              </a:rPr>
              <a:t>Ввод с клавиатуры</a:t>
            </a:r>
            <a:r>
              <a:rPr lang="ru-RU" altLang="ru-RU" sz="2400" b="1" dirty="0"/>
              <a:t>:</a:t>
            </a:r>
          </a:p>
        </p:txBody>
      </p:sp>
      <p:sp>
        <p:nvSpPr>
          <p:cNvPr id="23" name="Rectangle 1">
            <a:extLst>
              <a:ext uri="{FF2B5EF4-FFF2-40B4-BE49-F238E27FC236}">
                <a16:creationId xmlns:a16="http://schemas.microsoft.com/office/drawing/2014/main" id="{E1CC4B97-2010-8437-3D72-658CA43D3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7407" y="1881801"/>
            <a:ext cx="6019800" cy="523875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179388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ru-RU" sz="2800" b="1" dirty="0">
                <a:latin typeface="Arial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ru-RU" sz="2800" b="1" dirty="0">
                <a:latin typeface="Arial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input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Введите имя: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)</a:t>
            </a:r>
          </a:p>
        </p:txBody>
      </p:sp>
      <p:sp>
        <p:nvSpPr>
          <p:cNvPr id="25" name="Text Box 69">
            <a:extLst>
              <a:ext uri="{FF2B5EF4-FFF2-40B4-BE49-F238E27FC236}">
                <a16:creationId xmlns:a16="http://schemas.microsoft.com/office/drawing/2014/main" id="{ECEAE71E-D8E7-8103-63CE-EA90E1AEC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3528" y="6160556"/>
            <a:ext cx="6583252" cy="523875"/>
          </a:xfrm>
          <a:prstGeom prst="rect">
            <a:avLst/>
          </a:prstGeom>
          <a:solidFill>
            <a:srgbClr val="D9F5F3"/>
          </a:solidFill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800" dirty="0">
                <a:solidFill>
                  <a:srgbClr val="000000"/>
                </a:solidFill>
                <a:cs typeface="Courier New" pitchFamily="49" charset="0"/>
              </a:rPr>
              <a:t>  Строка – это неизменяемый объект!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6" name="Oval 70">
            <a:extLst>
              <a:ext uri="{FF2B5EF4-FFF2-40B4-BE49-F238E27FC236}">
                <a16:creationId xmlns:a16="http://schemas.microsoft.com/office/drawing/2014/main" id="{4DE9D6EF-9569-3AC6-F937-E40F3E1AA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468" y="6081181"/>
            <a:ext cx="649433" cy="663575"/>
          </a:xfrm>
          <a:prstGeom prst="ellipse">
            <a:avLst/>
          </a:prstGeom>
          <a:solidFill>
            <a:srgbClr val="00C4B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ru-RU" altLang="ru-RU" sz="4400">
                <a:solidFill>
                  <a:schemeClr val="bg1"/>
                </a:solidFill>
                <a:latin typeface="Arial Black" panose="020B0A040201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6106957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Символьные строки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2D770E79-9A29-330F-B454-C9F87FC5C42F}"/>
              </a:ext>
            </a:extLst>
          </p:cNvPr>
          <p:cNvSpPr>
            <a:spLocks noGrp="1"/>
          </p:cNvSpPr>
          <p:nvPr/>
        </p:nvSpPr>
        <p:spPr bwMode="auto">
          <a:xfrm>
            <a:off x="1858168" y="1399381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FEDC40C-2CB0-6C42-A1D7-E1B5B8D6F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398" y="1102901"/>
            <a:ext cx="7169150" cy="3108325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en-US" sz="28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input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"Введите строку:"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 )</a:t>
            </a:r>
          </a:p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1</a:t>
            </a:r>
            <a:r>
              <a:rPr lang="ru-RU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ru-RU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""  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#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строка-результат</a:t>
            </a:r>
          </a:p>
          <a:p>
            <a:pPr marL="179388" indent="-93663" algn="just" eaLnBrk="1" hangingPunct="1">
              <a:defRPr/>
            </a:pP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c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s: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c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==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а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: </a:t>
            </a:r>
          </a:p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   c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б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 s1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s1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c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 s1 </a:t>
            </a:r>
            <a:r>
              <a:rPr lang="en-US" sz="2400" b="1" dirty="0">
                <a:latin typeface="Courier New" pitchFamily="49" charset="0"/>
                <a:cs typeface="Times New Roman" pitchFamily="18" charset="0"/>
              </a:rPr>
              <a:t>)</a:t>
            </a:r>
            <a:endParaRPr lang="ru-RU" sz="24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5C12A0E-8ED8-51C2-635A-4552D09BD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206" y="640939"/>
            <a:ext cx="83931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i="1" dirty="0"/>
              <a:t>Задача</a:t>
            </a:r>
            <a:r>
              <a:rPr lang="ru-RU" altLang="ru-RU" sz="2400" dirty="0"/>
              <a:t>: заменить в строке все буквы </a:t>
            </a:r>
            <a:r>
              <a:rPr lang="en-US" altLang="ru-RU" sz="2400" b="1" dirty="0">
                <a:solidFill>
                  <a:srgbClr val="333399"/>
                </a:solidFill>
              </a:rPr>
              <a:t>"</a:t>
            </a:r>
            <a:r>
              <a:rPr lang="ru-RU" altLang="ru-RU" sz="2400" b="1" dirty="0">
                <a:solidFill>
                  <a:srgbClr val="333399"/>
                </a:solidFill>
              </a:rPr>
              <a:t>а</a:t>
            </a:r>
            <a:r>
              <a:rPr lang="en-US" altLang="ru-RU" sz="2400" b="1" dirty="0">
                <a:solidFill>
                  <a:srgbClr val="333399"/>
                </a:solidFill>
              </a:rPr>
              <a:t>"</a:t>
            </a:r>
            <a:r>
              <a:rPr lang="en-US" altLang="ru-RU" sz="2400" dirty="0"/>
              <a:t> </a:t>
            </a:r>
            <a:r>
              <a:rPr lang="ru-RU" altLang="ru-RU" sz="2400" dirty="0"/>
              <a:t>на буквы </a:t>
            </a:r>
            <a:r>
              <a:rPr lang="en-US" altLang="ru-RU" sz="2400" b="1" dirty="0">
                <a:solidFill>
                  <a:srgbClr val="333399"/>
                </a:solidFill>
              </a:rPr>
              <a:t>"</a:t>
            </a:r>
            <a:r>
              <a:rPr lang="ru-RU" altLang="ru-RU" sz="2400" b="1" dirty="0">
                <a:solidFill>
                  <a:srgbClr val="333399"/>
                </a:solidFill>
              </a:rPr>
              <a:t>б</a:t>
            </a:r>
            <a:r>
              <a:rPr lang="en-US" altLang="ru-RU" sz="2400" b="1" dirty="0">
                <a:solidFill>
                  <a:srgbClr val="333399"/>
                </a:solidFill>
              </a:rPr>
              <a:t>"</a:t>
            </a:r>
            <a:r>
              <a:rPr lang="ru-RU" altLang="ru-RU" sz="2400" dirty="0"/>
              <a:t>.</a:t>
            </a:r>
            <a:r>
              <a:rPr lang="ru-RU" altLang="ru-RU" sz="2400" dirty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8" name="AutoShape 59">
            <a:extLst>
              <a:ext uri="{FF2B5EF4-FFF2-40B4-BE49-F238E27FC236}">
                <a16:creationId xmlns:a16="http://schemas.microsoft.com/office/drawing/2014/main" id="{D57989BA-8ABE-1636-C93E-AFE9C9F65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149" y="2122423"/>
            <a:ext cx="3035300" cy="841375"/>
          </a:xfrm>
          <a:prstGeom prst="wedgeRoundRectCallout">
            <a:avLst>
              <a:gd name="adj1" fmla="val -86588"/>
              <a:gd name="adj2" fmla="val -34708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/>
              <a:t>перебрать все символы в строке</a:t>
            </a:r>
            <a:endParaRPr lang="ru-RU" sz="2000" i="1" dirty="0"/>
          </a:p>
        </p:txBody>
      </p:sp>
      <p:sp>
        <p:nvSpPr>
          <p:cNvPr id="9" name="AutoShape 59">
            <a:extLst>
              <a:ext uri="{FF2B5EF4-FFF2-40B4-BE49-F238E27FC236}">
                <a16:creationId xmlns:a16="http://schemas.microsoft.com/office/drawing/2014/main" id="{FF5EB440-3B7A-750B-6C1D-56FFB9DB3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0213" y="3348609"/>
            <a:ext cx="3035300" cy="841375"/>
          </a:xfrm>
          <a:prstGeom prst="wedgeRoundRectCallout">
            <a:avLst>
              <a:gd name="adj1" fmla="val -86588"/>
              <a:gd name="adj2" fmla="val -34708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/>
              <a:t>добавить символ к строке-результату</a:t>
            </a:r>
            <a:endParaRPr lang="ru-RU" sz="2000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9589E6-BE69-1D0E-A356-18E221C6FEE4}"/>
              </a:ext>
            </a:extLst>
          </p:cNvPr>
          <p:cNvSpPr txBox="1"/>
          <p:nvPr/>
        </p:nvSpPr>
        <p:spPr>
          <a:xfrm>
            <a:off x="272398" y="4576823"/>
            <a:ext cx="6094476" cy="1384995"/>
          </a:xfrm>
          <a:prstGeom prst="rect">
            <a:avLst/>
          </a:prstGeom>
          <a:solidFill>
            <a:srgbClr val="D9F5F3"/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s = </a:t>
            </a:r>
            <a:r>
              <a:rPr lang="ru-RU" sz="28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input</a:t>
            </a:r>
            <a:r>
              <a:rPr lang="ru-RU" sz="2800" b="1" dirty="0">
                <a:latin typeface="Calibri" pitchFamily="34" charset="0"/>
                <a:cs typeface="Calibri" pitchFamily="34" charset="0"/>
              </a:rPr>
              <a:t>( 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"Введите строку:" </a:t>
            </a:r>
            <a:r>
              <a:rPr lang="ru-RU" sz="2800" b="1" dirty="0">
                <a:latin typeface="Calibri" pitchFamily="34" charset="0"/>
                <a:cs typeface="Calibri" pitchFamily="34" charset="0"/>
              </a:rPr>
              <a:t>)</a:t>
            </a:r>
          </a:p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s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>
                <a:latin typeface="Calibri" pitchFamily="34" charset="0"/>
                <a:cs typeface="Calibri" pitchFamily="34" charset="0"/>
              </a:rPr>
              <a:t>=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err="1">
                <a:latin typeface="Calibri" pitchFamily="34" charset="0"/>
                <a:cs typeface="Calibri" pitchFamily="34" charset="0"/>
              </a:rPr>
              <a:t>s.</a:t>
            </a:r>
            <a:r>
              <a:rPr lang="ru-RU" sz="28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replace</a:t>
            </a:r>
            <a:r>
              <a:rPr lang="ru-RU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(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'</a:t>
            </a:r>
            <a:r>
              <a:rPr lang="ru-RU" sz="2800" b="1" dirty="0" err="1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а'</a:t>
            </a:r>
            <a:r>
              <a:rPr lang="ru-RU" sz="2800" b="1" dirty="0" err="1">
                <a:latin typeface="Calibri" pitchFamily="34" charset="0"/>
                <a:cs typeface="Calibri" pitchFamily="34" charset="0"/>
              </a:rPr>
              <a:t>,</a:t>
            </a:r>
            <a:r>
              <a:rPr lang="ru-RU" sz="2800" b="1" dirty="0" err="1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'б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’</a:t>
            </a:r>
            <a:r>
              <a:rPr lang="ru-RU" sz="2800" b="1" dirty="0">
                <a:latin typeface="Calibri" pitchFamily="34" charset="0"/>
                <a:cs typeface="Calibri" pitchFamily="34" charset="0"/>
              </a:rPr>
              <a:t>)</a:t>
            </a:r>
          </a:p>
          <a:p>
            <a:r>
              <a:rPr lang="en-US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</a:t>
            </a:r>
            <a:r>
              <a:rPr lang="ru-RU" sz="28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rint</a:t>
            </a:r>
            <a:r>
              <a:rPr lang="ru-RU" sz="28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alibri" pitchFamily="34" charset="0"/>
                <a:cs typeface="Calibri" pitchFamily="34" charset="0"/>
              </a:rPr>
              <a:t>(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>
                <a:latin typeface="Calibri" pitchFamily="34" charset="0"/>
                <a:cs typeface="Calibri" pitchFamily="34" charset="0"/>
              </a:rPr>
              <a:t>s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>
                <a:latin typeface="Calibri" pitchFamily="34" charset="0"/>
                <a:cs typeface="Calibri" pitchFamily="34" charset="0"/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01B03A-902A-A37B-D4A8-FE78D7967EFF}"/>
              </a:ext>
            </a:extLst>
          </p:cNvPr>
          <p:cNvSpPr txBox="1"/>
          <p:nvPr/>
        </p:nvSpPr>
        <p:spPr>
          <a:xfrm>
            <a:off x="202724" y="4184434"/>
            <a:ext cx="61356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333399"/>
                </a:solidFill>
              </a:rPr>
              <a:t>В стиле </a:t>
            </a:r>
            <a:r>
              <a:rPr lang="en-US" altLang="ru-RU" sz="2400" b="1" dirty="0">
                <a:solidFill>
                  <a:srgbClr val="333399"/>
                </a:solidFill>
              </a:rPr>
              <a:t>Python:</a:t>
            </a:r>
            <a:endParaRPr lang="ru-RU" altLang="ru-RU" b="1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531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1697875"/>
            <a:ext cx="4617508" cy="516695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311171"/>
            <a:ext cx="9225734" cy="60648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82D144D-1487-4539-B2EB-1F37DBC600CF}"/>
              </a:ext>
            </a:extLst>
          </p:cNvPr>
          <p:cNvSpPr txBox="1"/>
          <p:nvPr/>
        </p:nvSpPr>
        <p:spPr>
          <a:xfrm>
            <a:off x="668131" y="1653204"/>
            <a:ext cx="47298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умение </a:t>
            </a:r>
            <a:r>
              <a:rPr lang="ru-RU" sz="22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записать</a:t>
            </a:r>
            <a:r>
              <a:rPr lang="ru-RU" sz="2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на изучаемом языке программирования алгоритмы проверки делимости одного целого числа на другое, проверки натурального числа на простоту, выделения цифр из натурального числа, поиск максимумов, минимумов, суммы </a:t>
            </a:r>
            <a:r>
              <a:rPr lang="ru-RU" sz="22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числовой последовательности.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B0F4D18-BAF2-42FB-A45E-80DCD7E15494}"/>
              </a:ext>
            </a:extLst>
          </p:cNvPr>
          <p:cNvSpPr txBox="1"/>
          <p:nvPr/>
        </p:nvSpPr>
        <p:spPr>
          <a:xfrm>
            <a:off x="4746171" y="264628"/>
            <a:ext cx="5195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Примеры алгоритмов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BB65B45-3312-E98E-D9C8-4D435C13A6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902" y="1703879"/>
            <a:ext cx="4601608" cy="515412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33CA6D4-0D92-43A0-5E0F-22354F33AD08}"/>
              </a:ext>
            </a:extLst>
          </p:cNvPr>
          <p:cNvSpPr txBox="1"/>
          <p:nvPr/>
        </p:nvSpPr>
        <p:spPr>
          <a:xfrm>
            <a:off x="5397949" y="1666551"/>
            <a:ext cx="460012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умение составлять программы для решения типовых задач </a:t>
            </a:r>
            <a:r>
              <a:rPr lang="ru-RU" sz="2200" b="1" dirty="0">
                <a:solidFill>
                  <a:srgbClr val="F08143"/>
                </a:solidFill>
                <a:latin typeface="Franklin Gothic Demi" panose="020B0703020102020204" pitchFamily="34" charset="0"/>
              </a:rPr>
              <a:t>обработки массивов</a:t>
            </a:r>
            <a:r>
              <a:rPr lang="ru-RU" sz="2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данных: числовых массивов, матриц, строк (других коллекций); умение записывать простые алгоритмы сортировки массивов на изучаемом языке программирования; умение использовать простые приемы динамического программирования, бинарного поиска, составлять и реализовывать не сложные рекурсивные алгоритмы.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B7681AD-0723-B266-C37F-F6FB7A38DA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6084" y="1057548"/>
            <a:ext cx="4600130" cy="544826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2D6B395E-27D4-EE31-0CB9-8D590863B8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47380" y="1057548"/>
            <a:ext cx="4600130" cy="54482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B631503-7F8A-F213-BA43-6045BA0250D8}"/>
              </a:ext>
            </a:extLst>
          </p:cNvPr>
          <p:cNvSpPr txBox="1"/>
          <p:nvPr/>
        </p:nvSpPr>
        <p:spPr>
          <a:xfrm>
            <a:off x="898366" y="1093766"/>
            <a:ext cx="410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На базовом уровне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F4EE5A-0C08-B9F2-B80D-5705B62B74D1}"/>
              </a:ext>
            </a:extLst>
          </p:cNvPr>
          <p:cNvSpPr txBox="1"/>
          <p:nvPr/>
        </p:nvSpPr>
        <p:spPr>
          <a:xfrm>
            <a:off x="5467193" y="984293"/>
            <a:ext cx="4603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На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углубленном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уровне</a:t>
            </a:r>
          </a:p>
        </p:txBody>
      </p:sp>
    </p:spTree>
    <p:extLst>
      <p:ext uri="{BB962C8B-B14F-4D97-AF65-F5344CB8AC3E}">
        <p14:creationId xmlns:p14="http://schemas.microsoft.com/office/powerpoint/2010/main" val="368529853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Операции со строками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E88F00BC-9A5D-F127-BDD0-A1E47CC09FC0}"/>
              </a:ext>
            </a:extLst>
          </p:cNvPr>
          <p:cNvSpPr>
            <a:spLocks noGrp="1"/>
          </p:cNvSpPr>
          <p:nvPr/>
        </p:nvSpPr>
        <p:spPr bwMode="auto">
          <a:xfrm>
            <a:off x="1926431" y="812006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BE7C8CE-1827-1BDE-2626-E97F930C7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9858"/>
            <a:ext cx="49990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333399"/>
                </a:solidFill>
              </a:rPr>
              <a:t>Объединение </a:t>
            </a:r>
            <a:r>
              <a:rPr lang="ru-RU" altLang="ru-RU" sz="2400" i="1" dirty="0">
                <a:solidFill>
                  <a:srgbClr val="333399"/>
                </a:solidFill>
              </a:rPr>
              <a:t>(конкатенация)</a:t>
            </a:r>
            <a:r>
              <a:rPr lang="ru-RU" altLang="ru-RU" sz="2400" b="1" dirty="0">
                <a:solidFill>
                  <a:srgbClr val="333399"/>
                </a:solidFill>
              </a:rPr>
              <a:t> </a:t>
            </a:r>
            <a:r>
              <a:rPr lang="ru-RU" altLang="ru-RU" sz="2400" b="1" dirty="0"/>
              <a:t>: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8445785-3C51-9B2E-1461-561A67FD6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5913" y="704650"/>
            <a:ext cx="6111739" cy="1384300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s1</a:t>
            </a:r>
            <a:r>
              <a:rPr lang="en-US" sz="28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8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“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Язык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s2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Питон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s 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s1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 -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 "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s2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"!"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8" name="Скругленная прямоугольная выноска 5">
            <a:extLst>
              <a:ext uri="{FF2B5EF4-FFF2-40B4-BE49-F238E27FC236}">
                <a16:creationId xmlns:a16="http://schemas.microsoft.com/office/drawing/2014/main" id="{C64260A3-64DD-35A1-A73D-5892624E0205}"/>
              </a:ext>
            </a:extLst>
          </p:cNvPr>
          <p:cNvSpPr/>
          <p:nvPr/>
        </p:nvSpPr>
        <p:spPr>
          <a:xfrm>
            <a:off x="8322140" y="829927"/>
            <a:ext cx="3465512" cy="544512"/>
          </a:xfrm>
          <a:prstGeom prst="wedgeRoundRectCallout">
            <a:avLst>
              <a:gd name="adj1" fmla="val 3381"/>
              <a:gd name="adj2" fmla="val 84964"/>
              <a:gd name="adj3" fmla="val 16667"/>
            </a:avLst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26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«Язык</a:t>
            </a:r>
            <a:r>
              <a:rPr lang="ru-RU" sz="24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 -</a:t>
            </a:r>
            <a:r>
              <a:rPr lang="ru-RU" sz="26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Питон!"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84646AD-2524-CEB4-0670-71F435562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38" y="1856674"/>
            <a:ext cx="4999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333399"/>
                </a:solidFill>
              </a:rPr>
              <a:t>Срезы</a:t>
            </a:r>
            <a:r>
              <a:rPr lang="ru-RU" altLang="ru-RU" sz="2400" b="1" dirty="0"/>
              <a:t>: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DF539375-21F1-D2D8-E805-558FE7C86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089" y="2386876"/>
            <a:ext cx="5116798" cy="954088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urier New"/>
                <a:ea typeface="Times New Roman"/>
              </a:rPr>
              <a:t>"0123456789"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>
                <a:latin typeface="Courier New"/>
                <a:ea typeface="Times New Roman"/>
              </a:rPr>
              <a:t>s1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s[</a:t>
            </a:r>
            <a:r>
              <a:rPr lang="ru-RU" sz="2800" b="1" dirty="0">
                <a:solidFill>
                  <a:srgbClr val="00B0F0"/>
                </a:solidFill>
                <a:latin typeface="Courier New"/>
                <a:ea typeface="Times New Roman"/>
              </a:rPr>
              <a:t>3</a:t>
            </a:r>
            <a:r>
              <a:rPr lang="ru-RU" sz="2800" b="1" dirty="0">
                <a:latin typeface="Courier New"/>
                <a:ea typeface="Times New Roman"/>
              </a:rPr>
              <a:t>:</a:t>
            </a:r>
            <a:r>
              <a:rPr lang="ru-RU" sz="2800" b="1" dirty="0">
                <a:solidFill>
                  <a:srgbClr val="00B0F0"/>
                </a:solidFill>
                <a:latin typeface="Courier New"/>
                <a:ea typeface="Times New Roman"/>
              </a:rPr>
              <a:t>8</a:t>
            </a:r>
            <a:r>
              <a:rPr lang="ru-RU" sz="2800" b="1" dirty="0">
                <a:latin typeface="Courier New"/>
                <a:ea typeface="Times New Roman"/>
              </a:rPr>
              <a:t>]   </a:t>
            </a:r>
            <a:r>
              <a:rPr lang="en-US" sz="2600" b="1" dirty="0"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34567 </a:t>
            </a:r>
            <a:endParaRPr lang="ru-RU" sz="2600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2" name="table">
            <a:extLst>
              <a:ext uri="{FF2B5EF4-FFF2-40B4-BE49-F238E27FC236}">
                <a16:creationId xmlns:a16="http://schemas.microsoft.com/office/drawing/2014/main" id="{7CA2A356-C2CA-B503-B142-28A1883604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5938" y="2166344"/>
            <a:ext cx="6096000" cy="828675"/>
          </a:xfrm>
          <a:prstGeom prst="rect">
            <a:avLst/>
          </a:prstGeom>
        </p:spPr>
      </p:pic>
      <p:sp>
        <p:nvSpPr>
          <p:cNvPr id="13" name="AutoShape 59">
            <a:extLst>
              <a:ext uri="{FF2B5EF4-FFF2-40B4-BE49-F238E27FC236}">
                <a16:creationId xmlns:a16="http://schemas.microsoft.com/office/drawing/2014/main" id="{78ED26A4-0367-2FCC-2D29-764F6A800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3938" y="3430008"/>
            <a:ext cx="1409700" cy="439738"/>
          </a:xfrm>
          <a:prstGeom prst="wedgeRoundRectCallout">
            <a:avLst>
              <a:gd name="adj1" fmla="val -42475"/>
              <a:gd name="adj2" fmla="val -76604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2000" dirty="0"/>
              <a:t>индексы</a:t>
            </a:r>
            <a:endParaRPr lang="ru-RU" dirty="0"/>
          </a:p>
        </p:txBody>
      </p:sp>
      <p:pic>
        <p:nvPicPr>
          <p:cNvPr id="14" name="table">
            <a:extLst>
              <a:ext uri="{FF2B5EF4-FFF2-40B4-BE49-F238E27FC236}">
                <a16:creationId xmlns:a16="http://schemas.microsoft.com/office/drawing/2014/main" id="{DBC46CCC-16BE-4332-90B4-AD5BB018A3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8600" y="3026769"/>
            <a:ext cx="6096000" cy="371475"/>
          </a:xfrm>
          <a:prstGeom prst="rect">
            <a:avLst/>
          </a:prstGeom>
        </p:spPr>
      </p:pic>
      <p:sp>
        <p:nvSpPr>
          <p:cNvPr id="16" name="Rectangle 1">
            <a:extLst>
              <a:ext uri="{FF2B5EF4-FFF2-40B4-BE49-F238E27FC236}">
                <a16:creationId xmlns:a16="http://schemas.microsoft.com/office/drawing/2014/main" id="{54FBF952-98D8-2814-D261-0E1E58A71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090" y="3381975"/>
            <a:ext cx="5116798" cy="954088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urier New"/>
                <a:ea typeface="Times New Roman"/>
              </a:rPr>
              <a:t>"0123456789"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>
                <a:latin typeface="Courier New"/>
                <a:ea typeface="Times New Roman"/>
              </a:rPr>
              <a:t>s1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s[:</a:t>
            </a:r>
            <a:r>
              <a:rPr lang="ru-RU" sz="2800" b="1" dirty="0">
                <a:solidFill>
                  <a:srgbClr val="00B0F0"/>
                </a:solidFill>
                <a:latin typeface="Courier New"/>
                <a:ea typeface="Times New Roman"/>
              </a:rPr>
              <a:t>8</a:t>
            </a:r>
            <a:r>
              <a:rPr lang="ru-RU" sz="2800" b="1" dirty="0">
                <a:latin typeface="Courier New"/>
                <a:ea typeface="Times New Roman"/>
              </a:rPr>
              <a:t>]  </a:t>
            </a:r>
            <a:r>
              <a:rPr lang="en-US" sz="2600" b="1" dirty="0"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01234567 </a:t>
            </a:r>
            <a:endParaRPr lang="ru-RU" sz="2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AutoShape 59">
            <a:extLst>
              <a:ext uri="{FF2B5EF4-FFF2-40B4-BE49-F238E27FC236}">
                <a16:creationId xmlns:a16="http://schemas.microsoft.com/office/drawing/2014/main" id="{F31BB137-1B30-4FFD-9CC8-A19992F37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8214" y="3628991"/>
            <a:ext cx="1533091" cy="509587"/>
          </a:xfrm>
          <a:prstGeom prst="wedgeRoundRectCallout">
            <a:avLst>
              <a:gd name="adj1" fmla="val -67125"/>
              <a:gd name="adj2" fmla="val 38545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/>
              <a:t>от начала строки</a:t>
            </a:r>
            <a:endParaRPr lang="ru-RU" dirty="0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AA0948A1-FEF7-118F-354E-2AC2325DF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090" y="4397359"/>
            <a:ext cx="5116798" cy="954087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urier New"/>
                <a:ea typeface="Times New Roman"/>
              </a:rPr>
              <a:t>"0123456789"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>
                <a:latin typeface="Courier New"/>
                <a:ea typeface="Times New Roman"/>
              </a:rPr>
              <a:t>s1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ourier New"/>
                <a:ea typeface="Times New Roman"/>
              </a:rPr>
              <a:t>[</a:t>
            </a:r>
            <a:r>
              <a:rPr lang="en-US" sz="2800" b="1" dirty="0">
                <a:solidFill>
                  <a:srgbClr val="00B0F0"/>
                </a:solidFill>
                <a:latin typeface="Courier New"/>
                <a:ea typeface="Times New Roman"/>
              </a:rPr>
              <a:t>3</a:t>
            </a:r>
            <a:r>
              <a:rPr lang="ru-RU" sz="2800" b="1" dirty="0">
                <a:latin typeface="Courier New"/>
                <a:ea typeface="Times New Roman"/>
              </a:rPr>
              <a:t>:] </a:t>
            </a:r>
            <a:r>
              <a:rPr lang="en-US" sz="2600" b="1" dirty="0"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34567</a:t>
            </a:r>
            <a:r>
              <a:rPr lang="ru-RU" sz="2600" b="1" dirty="0">
                <a:latin typeface="Courier New" pitchFamily="49" charset="0"/>
                <a:cs typeface="Courier New" pitchFamily="49" charset="0"/>
              </a:rPr>
              <a:t>89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 </a:t>
            </a:r>
            <a:endParaRPr lang="ru-RU" sz="2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AutoShape 59">
            <a:extLst>
              <a:ext uri="{FF2B5EF4-FFF2-40B4-BE49-F238E27FC236}">
                <a16:creationId xmlns:a16="http://schemas.microsoft.com/office/drawing/2014/main" id="{1E5716DD-1007-409A-BB98-58E212519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3063" y="4500441"/>
            <a:ext cx="1442385" cy="509588"/>
          </a:xfrm>
          <a:prstGeom prst="wedgeRoundRectCallout">
            <a:avLst>
              <a:gd name="adj1" fmla="val -67790"/>
              <a:gd name="adj2" fmla="val 30502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000" dirty="0"/>
              <a:t>до</a:t>
            </a:r>
            <a:r>
              <a:rPr lang="ru-RU" sz="2400" dirty="0"/>
              <a:t> </a:t>
            </a:r>
            <a:r>
              <a:rPr lang="ru-RU" sz="2000" dirty="0"/>
              <a:t>конца</a:t>
            </a:r>
            <a:r>
              <a:rPr lang="ru-RU" sz="2400" dirty="0"/>
              <a:t> </a:t>
            </a:r>
            <a:r>
              <a:rPr lang="ru-RU" sz="2000" dirty="0"/>
              <a:t>строки</a:t>
            </a:r>
          </a:p>
        </p:txBody>
      </p:sp>
      <p:sp>
        <p:nvSpPr>
          <p:cNvPr id="20" name="Rectangle 1">
            <a:extLst>
              <a:ext uri="{FF2B5EF4-FFF2-40B4-BE49-F238E27FC236}">
                <a16:creationId xmlns:a16="http://schemas.microsoft.com/office/drawing/2014/main" id="{566CA626-8664-0F03-39EB-A51E5A211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089" y="5408691"/>
            <a:ext cx="5685207" cy="523220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en-US" sz="2800" b="1" dirty="0">
                <a:latin typeface="Courier New"/>
                <a:ea typeface="Times New Roman"/>
              </a:rPr>
              <a:t>1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 </a:t>
            </a: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ourier New"/>
                <a:ea typeface="Times New Roman"/>
              </a:rPr>
              <a:t>[:</a:t>
            </a:r>
            <a:r>
              <a:rPr lang="en-US" sz="2800" b="1" dirty="0">
                <a:latin typeface="Courier New"/>
                <a:ea typeface="Times New Roman"/>
              </a:rPr>
              <a:t>:</a:t>
            </a:r>
            <a:r>
              <a:rPr lang="en-US" sz="2800" b="1" dirty="0">
                <a:solidFill>
                  <a:srgbClr val="00B0F0"/>
                </a:solidFill>
                <a:latin typeface="Courier New"/>
                <a:ea typeface="Times New Roman"/>
              </a:rPr>
              <a:t>-1</a:t>
            </a:r>
            <a:r>
              <a:rPr lang="ru-RU" sz="2800" b="1" dirty="0">
                <a:latin typeface="Courier New"/>
                <a:ea typeface="Times New Roman"/>
              </a:rPr>
              <a:t>] </a:t>
            </a:r>
            <a:r>
              <a:rPr lang="en-US" sz="2600" b="1" dirty="0"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"9876543210"</a:t>
            </a:r>
            <a:endParaRPr lang="ru-RU" sz="2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AutoShape 59">
            <a:extLst>
              <a:ext uri="{FF2B5EF4-FFF2-40B4-BE49-F238E27FC236}">
                <a16:creationId xmlns:a16="http://schemas.microsoft.com/office/drawing/2014/main" id="{4C8BBD55-F395-E468-C9E9-8CF8D4A6D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9301" y="7562419"/>
            <a:ext cx="2747963" cy="509588"/>
          </a:xfrm>
          <a:prstGeom prst="wedgeRoundRectCallout">
            <a:avLst>
              <a:gd name="adj1" fmla="val -40531"/>
              <a:gd name="adj2" fmla="val -95105"/>
              <a:gd name="adj3" fmla="val 16667"/>
            </a:avLst>
          </a:prstGeom>
          <a:solidFill>
            <a:srgbClr val="E6E6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/>
              <a:t>реверс строки</a:t>
            </a:r>
            <a:endParaRPr lang="ru-RU" sz="2000" dirty="0"/>
          </a:p>
        </p:txBody>
      </p:sp>
      <p:sp>
        <p:nvSpPr>
          <p:cNvPr id="22" name="AutoShape 59">
            <a:extLst>
              <a:ext uri="{FF2B5EF4-FFF2-40B4-BE49-F238E27FC236}">
                <a16:creationId xmlns:a16="http://schemas.microsoft.com/office/drawing/2014/main" id="{4C8BBD55-F395-E468-C9E9-8CF8D4A6D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6293" y="5452780"/>
            <a:ext cx="2747963" cy="509588"/>
          </a:xfrm>
          <a:prstGeom prst="wedgeRoundRectCallout">
            <a:avLst>
              <a:gd name="adj1" fmla="val -58833"/>
              <a:gd name="adj2" fmla="val 25119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/>
              <a:t>реверс строки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8567614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Операции со строками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1A1EBAB3-0322-CB9D-4046-AE08DFCB540E}"/>
              </a:ext>
            </a:extLst>
          </p:cNvPr>
          <p:cNvSpPr>
            <a:spLocks noGrp="1"/>
          </p:cNvSpPr>
          <p:nvPr/>
        </p:nvSpPr>
        <p:spPr bwMode="auto">
          <a:xfrm>
            <a:off x="1908175" y="1336675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4E09CD2-F189-DFFF-CBBC-C681BA7E2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2" y="791720"/>
            <a:ext cx="7943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333399"/>
                </a:solidFill>
              </a:rPr>
              <a:t>Срезы с отрицательными индексами</a:t>
            </a:r>
            <a:r>
              <a:rPr lang="ru-RU" altLang="ru-RU" sz="2400" b="1" dirty="0"/>
              <a:t>: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EC22DC8F-AA8C-FB54-3D55-2A85610C2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305" y="1247332"/>
            <a:ext cx="5031207" cy="954088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urier New"/>
                <a:ea typeface="Times New Roman"/>
              </a:rPr>
              <a:t>"0123456789"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>
                <a:latin typeface="Courier New"/>
                <a:ea typeface="Times New Roman"/>
              </a:rPr>
              <a:t>s1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s[:</a:t>
            </a:r>
            <a:r>
              <a:rPr lang="ru-RU" sz="2800" b="1" dirty="0">
                <a:solidFill>
                  <a:srgbClr val="00B0F0"/>
                </a:solidFill>
                <a:latin typeface="Courier New"/>
                <a:ea typeface="Times New Roman"/>
              </a:rPr>
              <a:t>-2</a:t>
            </a:r>
            <a:r>
              <a:rPr lang="ru-RU" sz="2800" b="1" dirty="0">
                <a:latin typeface="Courier New"/>
                <a:ea typeface="Times New Roman"/>
              </a:rPr>
              <a:t>] </a:t>
            </a:r>
            <a:r>
              <a:rPr lang="en-US" sz="2600" b="1" dirty="0"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01234567 </a:t>
            </a:r>
            <a:endParaRPr lang="ru-RU" sz="2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7134E59F-24C2-6C55-05B8-0DC4B597BC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8895" y="1277068"/>
            <a:ext cx="6458076" cy="954087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urier New"/>
                <a:ea typeface="Times New Roman"/>
              </a:rPr>
              <a:t>"0123456789"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>
                <a:latin typeface="Courier New"/>
                <a:ea typeface="Times New Roman"/>
              </a:rPr>
              <a:t>s1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ourier New"/>
                <a:ea typeface="Times New Roman"/>
              </a:rPr>
              <a:t>[</a:t>
            </a:r>
            <a:r>
              <a:rPr lang="en-US" sz="2800" b="1" dirty="0">
                <a:solidFill>
                  <a:srgbClr val="00B0F0"/>
                </a:solidFill>
                <a:latin typeface="Courier New"/>
                <a:ea typeface="Times New Roman"/>
              </a:rPr>
              <a:t>-6</a:t>
            </a:r>
            <a:r>
              <a:rPr lang="ru-RU" sz="2800" b="1" dirty="0">
                <a:latin typeface="Courier New"/>
                <a:ea typeface="Times New Roman"/>
              </a:rPr>
              <a:t>:</a:t>
            </a:r>
            <a:r>
              <a:rPr lang="en-US" sz="2800" b="1" dirty="0">
                <a:solidFill>
                  <a:srgbClr val="00B0F0"/>
                </a:solidFill>
                <a:latin typeface="Courier New"/>
                <a:ea typeface="Times New Roman"/>
              </a:rPr>
              <a:t>-2</a:t>
            </a:r>
            <a:r>
              <a:rPr lang="ru-RU" sz="2800" b="1" dirty="0">
                <a:latin typeface="Courier New"/>
                <a:ea typeface="Times New Roman"/>
              </a:rPr>
              <a:t>]    </a:t>
            </a:r>
            <a:r>
              <a:rPr lang="en-US" sz="2600" b="1" dirty="0"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4567 </a:t>
            </a:r>
            <a:endParaRPr lang="ru-RU" sz="2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0181FC7-B5FA-CAFB-F93E-B166AFEF6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860" y="4156595"/>
            <a:ext cx="49990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333399"/>
                </a:solidFill>
              </a:rPr>
              <a:t>Вставка</a:t>
            </a:r>
            <a:r>
              <a:rPr lang="ru-RU" altLang="ru-RU" sz="2400" b="1"/>
              <a:t>:</a:t>
            </a: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41419982-5031-0F1B-B502-E9114EDCB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09" y="4618110"/>
            <a:ext cx="6807200" cy="954088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urier New"/>
                <a:ea typeface="Times New Roman"/>
              </a:rPr>
              <a:t>"0123456789"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>
                <a:latin typeface="Courier New"/>
                <a:ea typeface="Times New Roman"/>
              </a:rPr>
              <a:t>s1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ourier New"/>
                <a:ea typeface="Times New Roman"/>
              </a:rPr>
              <a:t>[:</a:t>
            </a:r>
            <a:r>
              <a:rPr lang="ru-RU" sz="2800" b="1" dirty="0">
                <a:solidFill>
                  <a:srgbClr val="00B0F0"/>
                </a:solidFill>
                <a:latin typeface="Courier New"/>
                <a:ea typeface="Times New Roman"/>
              </a:rPr>
              <a:t>3</a:t>
            </a:r>
            <a:r>
              <a:rPr lang="ru-RU" sz="2800" b="1" dirty="0">
                <a:latin typeface="Courier New"/>
                <a:ea typeface="Times New Roman"/>
              </a:rPr>
              <a:t>]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+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urier New"/>
                <a:ea typeface="Times New Roman"/>
              </a:rPr>
              <a:t>"ABC"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+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ourier New"/>
                <a:ea typeface="Times New Roman"/>
              </a:rPr>
              <a:t>[</a:t>
            </a:r>
            <a:r>
              <a:rPr lang="ru-RU" sz="2800" b="1" dirty="0">
                <a:solidFill>
                  <a:srgbClr val="00B0F0"/>
                </a:solidFill>
                <a:latin typeface="Courier New"/>
                <a:ea typeface="Times New Roman"/>
              </a:rPr>
              <a:t>3</a:t>
            </a:r>
            <a:r>
              <a:rPr lang="ru-RU" sz="2800" b="1" dirty="0">
                <a:latin typeface="Courier New"/>
                <a:ea typeface="Times New Roman"/>
              </a:rPr>
              <a:t>:]</a:t>
            </a:r>
            <a:endParaRPr lang="en-US" sz="2800" b="1" dirty="0">
              <a:latin typeface="Courier New"/>
              <a:ea typeface="Times New Roman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75CC842-4012-D4E5-FDC3-CFEDC4D1F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796" y="2259187"/>
            <a:ext cx="4999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333399"/>
                </a:solidFill>
              </a:rPr>
              <a:t>Удаление</a:t>
            </a:r>
            <a:r>
              <a:rPr lang="ru-RU" altLang="ru-RU" sz="2400" b="1"/>
              <a:t>:</a:t>
            </a: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EC009E6C-2ED9-D433-CE08-A573ADCB4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09" y="2725912"/>
            <a:ext cx="6732587" cy="954087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urier New"/>
                <a:ea typeface="Times New Roman"/>
              </a:rPr>
              <a:t>"0123456789"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ru-RU" sz="2800" b="1" dirty="0">
                <a:latin typeface="Courier New"/>
                <a:ea typeface="Times New Roman"/>
              </a:rPr>
              <a:t>s1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ourier New"/>
                <a:ea typeface="Times New Roman"/>
              </a:rPr>
              <a:t>[:</a:t>
            </a:r>
            <a:r>
              <a:rPr lang="ru-RU" sz="2800" b="1" dirty="0">
                <a:solidFill>
                  <a:srgbClr val="00B0F0"/>
                </a:solidFill>
                <a:latin typeface="Courier New"/>
                <a:ea typeface="Times New Roman"/>
              </a:rPr>
              <a:t>3</a:t>
            </a:r>
            <a:r>
              <a:rPr lang="ru-RU" sz="2800" b="1" dirty="0">
                <a:latin typeface="Courier New"/>
                <a:ea typeface="Times New Roman"/>
              </a:rPr>
              <a:t>]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+</a:t>
            </a:r>
            <a:r>
              <a:rPr lang="en-US" sz="2800" b="1" dirty="0">
                <a:latin typeface="Calibri"/>
                <a:ea typeface="Times New Roman"/>
                <a:cs typeface="Calibri"/>
              </a:rPr>
              <a:t>  </a:t>
            </a:r>
            <a:r>
              <a:rPr lang="ru-RU" sz="2800" b="1" dirty="0" err="1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ourier New"/>
                <a:ea typeface="Times New Roman"/>
              </a:rPr>
              <a:t>[</a:t>
            </a:r>
            <a:r>
              <a:rPr lang="ru-RU" sz="2800" b="1" dirty="0">
                <a:solidFill>
                  <a:srgbClr val="00B0F0"/>
                </a:solidFill>
                <a:latin typeface="Courier New"/>
                <a:ea typeface="Times New Roman"/>
              </a:rPr>
              <a:t>9</a:t>
            </a:r>
            <a:r>
              <a:rPr lang="ru-RU" sz="2800" b="1" dirty="0">
                <a:latin typeface="Courier New"/>
                <a:ea typeface="Times New Roman"/>
              </a:rPr>
              <a:t>:]</a:t>
            </a:r>
            <a:r>
              <a:rPr lang="en-US" sz="2800" b="1" dirty="0">
                <a:latin typeface="Courier New"/>
                <a:ea typeface="Times New Roman"/>
              </a:rPr>
              <a:t>  </a:t>
            </a:r>
            <a:r>
              <a:rPr lang="en-US" sz="2800" b="1" dirty="0">
                <a:solidFill>
                  <a:srgbClr val="008000"/>
                </a:solidFill>
                <a:latin typeface="Courier New"/>
                <a:ea typeface="Times New Roman"/>
              </a:rPr>
              <a:t># "0129"</a:t>
            </a:r>
            <a:endParaRPr lang="ru-RU" sz="2800" b="1" dirty="0">
              <a:latin typeface="Courier New"/>
              <a:ea typeface="Times New Roman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83CFEC6-A240-1588-A281-EF1CB228B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09" y="3686349"/>
            <a:ext cx="14462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"012"</a:t>
            </a:r>
            <a:endParaRPr lang="ru-RU" alt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DC261CC-6D09-83B8-3886-97A809235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3971" y="3686349"/>
            <a:ext cx="871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"9"</a:t>
            </a:r>
            <a:endParaRPr lang="ru-RU" alt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C75C149F-3E23-1CEF-F325-E7A91870B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6076" y="5555245"/>
            <a:ext cx="3211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ru-RU" sz="26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"012</a:t>
            </a:r>
            <a:r>
              <a:rPr lang="en-US" altLang="ru-RU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ABC</a:t>
            </a:r>
            <a:r>
              <a:rPr lang="ru-RU" altLang="ru-RU" sz="26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3456789</a:t>
            </a:r>
            <a:r>
              <a:rPr lang="en-US" altLang="ru-RU" sz="26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9373293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58846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Стандартные функции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EEC7A67-05D6-4A44-BEB1-62ADE35EAAAB}"/>
              </a:ext>
            </a:extLst>
          </p:cNvPr>
          <p:cNvSpPr>
            <a:spLocks noGrp="1"/>
          </p:cNvSpPr>
          <p:nvPr/>
        </p:nvSpPr>
        <p:spPr bwMode="auto">
          <a:xfrm>
            <a:off x="1908175" y="1077912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9FF5FCC-8E7F-C110-4B4D-93FF2DC09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63" y="576384"/>
            <a:ext cx="423470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333399"/>
                </a:solidFill>
              </a:rPr>
              <a:t>Верхний</a:t>
            </a:r>
            <a:r>
              <a:rPr lang="en-US" altLang="ru-RU" sz="2400" b="1" dirty="0">
                <a:solidFill>
                  <a:srgbClr val="333399"/>
                </a:solidFill>
              </a:rPr>
              <a:t>/</a:t>
            </a:r>
            <a:r>
              <a:rPr lang="ru-RU" altLang="ru-RU" sz="2400" b="1" dirty="0">
                <a:solidFill>
                  <a:srgbClr val="333399"/>
                </a:solidFill>
              </a:rPr>
              <a:t>нижний регистр</a:t>
            </a:r>
            <a:r>
              <a:rPr lang="ru-RU" altLang="ru-RU" sz="2400" b="1" dirty="0"/>
              <a:t>: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BF28D0C-A55F-847B-86BF-F0A94270F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33584"/>
            <a:ext cx="5703204" cy="1384300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s</a:t>
            </a:r>
            <a:r>
              <a:rPr lang="en-US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urier New"/>
                <a:ea typeface="Times New Roman"/>
              </a:rPr>
              <a:t>"</a:t>
            </a:r>
            <a:r>
              <a:rPr lang="en-US" sz="2800" b="1" dirty="0" err="1">
                <a:solidFill>
                  <a:srgbClr val="C00000"/>
                </a:solidFill>
                <a:latin typeface="Courier New"/>
                <a:ea typeface="Times New Roman"/>
              </a:rPr>
              <a:t>aAbBcC</a:t>
            </a:r>
            <a:r>
              <a:rPr lang="en-US" sz="2800" b="1" dirty="0">
                <a:solidFill>
                  <a:srgbClr val="C00000"/>
                </a:solidFill>
                <a:latin typeface="Courier New"/>
                <a:ea typeface="Times New Roman"/>
              </a:rPr>
              <a:t>"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s1</a:t>
            </a:r>
            <a:r>
              <a:rPr lang="en-US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en-US" sz="2800" b="1" dirty="0" err="1">
                <a:latin typeface="Courier New"/>
                <a:ea typeface="Times New Roman"/>
              </a:rPr>
              <a:t>s.</a:t>
            </a:r>
            <a:r>
              <a:rPr lang="en-US" sz="2800" b="1" dirty="0" err="1">
                <a:solidFill>
                  <a:srgbClr val="0070C0"/>
                </a:solidFill>
                <a:latin typeface="Courier New"/>
                <a:ea typeface="Times New Roman"/>
              </a:rPr>
              <a:t>upper</a:t>
            </a:r>
            <a:r>
              <a:rPr lang="en-US" sz="2800" b="1" dirty="0">
                <a:latin typeface="Courier New"/>
                <a:ea typeface="Times New Roman"/>
              </a:rPr>
              <a:t>()  </a:t>
            </a:r>
            <a:r>
              <a:rPr lang="ru-RU" sz="2800" b="1" dirty="0">
                <a:latin typeface="Courier New"/>
                <a:ea typeface="Times New Roman"/>
              </a:rPr>
              <a:t># "AABBCC"</a:t>
            </a: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ourier New"/>
                <a:ea typeface="Times New Roman"/>
              </a:rPr>
              <a:t>2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ru-RU" sz="2800" b="1" dirty="0">
                <a:latin typeface="Courier New"/>
                <a:ea typeface="Times New Roman"/>
              </a:rPr>
              <a:t>=</a:t>
            </a:r>
            <a:r>
              <a:rPr lang="ru-RU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s</a:t>
            </a:r>
            <a:r>
              <a:rPr lang="ru-RU" sz="2800" b="1" dirty="0">
                <a:latin typeface="Courier New"/>
                <a:ea typeface="Times New Roman"/>
              </a:rPr>
              <a:t>.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lower</a:t>
            </a:r>
            <a:r>
              <a:rPr lang="ru-RU" sz="2800" b="1" dirty="0">
                <a:latin typeface="Courier New"/>
                <a:ea typeface="Times New Roman"/>
              </a:rPr>
              <a:t>()  # "</a:t>
            </a:r>
            <a:r>
              <a:rPr lang="ru-RU" sz="2800" b="1" dirty="0" err="1">
                <a:latin typeface="Courier New"/>
                <a:ea typeface="Times New Roman"/>
              </a:rPr>
              <a:t>aabbcc</a:t>
            </a:r>
            <a:r>
              <a:rPr lang="ru-RU" sz="2800" b="1" dirty="0">
                <a:latin typeface="Courier New"/>
                <a:ea typeface="Times New Roman"/>
              </a:rPr>
              <a:t>"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5A8573E-8DFF-1C53-234B-457552AC8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6531" y="571621"/>
            <a:ext cx="49990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333399"/>
                </a:solidFill>
              </a:rPr>
              <a:t>Проверка на цифры</a:t>
            </a:r>
            <a:r>
              <a:rPr lang="ru-RU" altLang="ru-RU" sz="2400" b="1"/>
              <a:t>:</a:t>
            </a: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1CEF104D-FB7D-3682-AE06-52A0C3E30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4321" y="931799"/>
            <a:ext cx="5815059" cy="1815882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s</a:t>
            </a:r>
            <a:r>
              <a:rPr lang="en-US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urier New"/>
                <a:ea typeface="Times New Roman"/>
              </a:rPr>
              <a:t>"</a:t>
            </a:r>
            <a:r>
              <a:rPr lang="en-US" sz="2800" b="1" dirty="0" err="1">
                <a:solidFill>
                  <a:srgbClr val="C00000"/>
                </a:solidFill>
                <a:latin typeface="Courier New"/>
                <a:ea typeface="Times New Roman"/>
              </a:rPr>
              <a:t>abc</a:t>
            </a:r>
            <a:r>
              <a:rPr lang="en-US" sz="2800" b="1" dirty="0">
                <a:solidFill>
                  <a:srgbClr val="C00000"/>
                </a:solidFill>
                <a:latin typeface="Courier New"/>
                <a:ea typeface="Times New Roman"/>
              </a:rPr>
              <a:t>"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print</a:t>
            </a:r>
            <a:r>
              <a:rPr lang="en-US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(</a:t>
            </a:r>
            <a:r>
              <a:rPr lang="en-US" sz="2800" b="1" dirty="0" err="1">
                <a:latin typeface="Courier New"/>
                <a:ea typeface="Times New Roman"/>
              </a:rPr>
              <a:t>s.</a:t>
            </a:r>
            <a:r>
              <a:rPr lang="en-US" sz="2800" b="1" dirty="0" err="1">
                <a:solidFill>
                  <a:srgbClr val="0070C0"/>
                </a:solidFill>
                <a:latin typeface="Courier New"/>
                <a:ea typeface="Times New Roman"/>
              </a:rPr>
              <a:t>isdigit</a:t>
            </a:r>
            <a:r>
              <a:rPr lang="en-US" sz="2800" b="1" dirty="0">
                <a:latin typeface="Courier New"/>
                <a:ea typeface="Times New Roman"/>
              </a:rPr>
              <a:t>())</a:t>
            </a:r>
            <a:r>
              <a:rPr lang="en-US" sz="800" b="1" dirty="0">
                <a:latin typeface="Courier New"/>
                <a:ea typeface="Times New Roman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# False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/>
                <a:ea typeface="Times New Roman"/>
              </a:rPr>
              <a:t>s1</a:t>
            </a:r>
            <a:r>
              <a:rPr lang="en-US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=</a:t>
            </a:r>
            <a:r>
              <a:rPr lang="en-US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Courier New"/>
                <a:ea typeface="Times New Roman"/>
              </a:rPr>
              <a:t>"123"</a:t>
            </a:r>
            <a:endParaRPr lang="ru-RU" sz="2800" b="1" dirty="0">
              <a:latin typeface="Courier New"/>
              <a:ea typeface="Times New Roman"/>
            </a:endParaRPr>
          </a:p>
          <a:p>
            <a:pPr marL="179388" indent="-93663" algn="just" eaLnBrk="1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print</a:t>
            </a:r>
            <a:r>
              <a:rPr lang="en-US" sz="2800" b="1" dirty="0">
                <a:latin typeface="Calibri"/>
                <a:ea typeface="Times New Roman"/>
                <a:cs typeface="Calibri"/>
              </a:rPr>
              <a:t> </a:t>
            </a:r>
            <a:r>
              <a:rPr lang="en-US" sz="2800" b="1" dirty="0">
                <a:latin typeface="Courier New"/>
                <a:ea typeface="Times New Roman"/>
              </a:rPr>
              <a:t>(s1.</a:t>
            </a:r>
            <a:r>
              <a:rPr lang="en-US" sz="2800" b="1" dirty="0">
                <a:solidFill>
                  <a:srgbClr val="0070C0"/>
                </a:solidFill>
                <a:latin typeface="Courier New"/>
                <a:ea typeface="Times New Roman"/>
              </a:rPr>
              <a:t>isdigit</a:t>
            </a:r>
            <a:r>
              <a:rPr lang="en-US" sz="2800" b="1" dirty="0">
                <a:latin typeface="Courier New"/>
                <a:ea typeface="Times New Roman"/>
              </a:rPr>
              <a:t>())# True</a:t>
            </a:r>
            <a:endParaRPr lang="ru-RU" sz="2800" b="1" dirty="0">
              <a:latin typeface="Courier New"/>
              <a:ea typeface="Times New Roman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1679881-F109-F6F4-369D-CB16621A6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63" y="2789878"/>
            <a:ext cx="52799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333399"/>
                </a:solidFill>
              </a:rPr>
              <a:t>Поиск в строках: 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find</a:t>
            </a:r>
            <a:r>
              <a:rPr lang="ru-RU" sz="24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 и 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rfind</a:t>
            </a:r>
            <a:endParaRPr lang="ru-RU" altLang="ru-RU" sz="2400" b="1" dirty="0"/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80E50F1F-CB32-2C55-8331-8C0623D79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5" y="3269468"/>
            <a:ext cx="6574593" cy="2678112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defRPr/>
            </a:pPr>
            <a:r>
              <a:rPr lang="ru-RU" sz="2700" b="1" dirty="0" err="1">
                <a:latin typeface="Courier New" pitchFamily="49" charset="0"/>
                <a:cs typeface="Times New Roman" pitchFamily="18" charset="0"/>
              </a:rPr>
              <a:t>s</a:t>
            </a:r>
            <a:r>
              <a:rPr lang="ru-RU" sz="27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7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ru-RU" sz="27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7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"Зде</a:t>
            </a:r>
            <a:r>
              <a:rPr lang="ru-RU" sz="27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с</a:t>
            </a:r>
            <a:r>
              <a:rPr lang="ru-RU" sz="27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ь был Вася."</a:t>
            </a:r>
            <a:endParaRPr lang="ru-RU" sz="27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700" b="1" dirty="0">
                <a:latin typeface="Courier New" pitchFamily="49" charset="0"/>
                <a:cs typeface="Times New Roman" pitchFamily="18" charset="0"/>
              </a:rPr>
              <a:t>n</a:t>
            </a:r>
            <a:r>
              <a:rPr lang="en-US" sz="27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7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7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700" b="1" dirty="0" err="1">
                <a:latin typeface="Courier New" pitchFamily="49" charset="0"/>
                <a:cs typeface="Times New Roman" pitchFamily="18" charset="0"/>
              </a:rPr>
              <a:t>s.</a:t>
            </a:r>
            <a:r>
              <a:rPr lang="en-US" sz="27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find</a:t>
            </a:r>
            <a:r>
              <a:rPr lang="en-US" sz="27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7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en-US" sz="27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ru-RU" sz="27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с</a:t>
            </a:r>
            <a:r>
              <a:rPr lang="en-US" sz="27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en-US" sz="2700" b="1" dirty="0">
                <a:latin typeface="Courier New" pitchFamily="49" charset="0"/>
                <a:cs typeface="Times New Roman" pitchFamily="18" charset="0"/>
              </a:rPr>
              <a:t> )		</a:t>
            </a:r>
            <a:r>
              <a:rPr lang="en-US" sz="27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# n = 3</a:t>
            </a:r>
            <a:endParaRPr lang="ru-RU" sz="27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7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700" b="1" dirty="0">
                <a:latin typeface="Courier New" pitchFamily="49" charset="0"/>
                <a:cs typeface="Times New Roman" pitchFamily="18" charset="0"/>
              </a:rPr>
              <a:t> n</a:t>
            </a:r>
            <a:r>
              <a:rPr lang="en-US" sz="27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700" b="1" dirty="0">
                <a:latin typeface="Courier New" pitchFamily="49" charset="0"/>
                <a:cs typeface="Times New Roman" pitchFamily="18" charset="0"/>
              </a:rPr>
              <a:t>&gt;=</a:t>
            </a:r>
            <a:r>
              <a:rPr lang="en-US" sz="27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7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700" b="1" dirty="0">
                <a:latin typeface="Courier New" pitchFamily="49" charset="0"/>
                <a:cs typeface="Times New Roman" pitchFamily="18" charset="0"/>
              </a:rPr>
              <a:t>:</a:t>
            </a:r>
            <a:endParaRPr lang="ru-RU" sz="27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7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7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en-US" sz="27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7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en-US" sz="27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ru-RU" sz="27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Номер символа</a:t>
            </a:r>
            <a:r>
              <a:rPr lang="en-US" sz="27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en-US" sz="2700" b="1" dirty="0">
                <a:latin typeface="Courier New" pitchFamily="49" charset="0"/>
                <a:cs typeface="Times New Roman" pitchFamily="18" charset="0"/>
              </a:rPr>
              <a:t>, n )</a:t>
            </a:r>
            <a:endParaRPr lang="ru-RU" sz="27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ru-RU" sz="27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else</a:t>
            </a:r>
            <a:r>
              <a:rPr lang="ru-RU" sz="2700" b="1" dirty="0">
                <a:latin typeface="Courier New" pitchFamily="49" charset="0"/>
                <a:cs typeface="Times New Roman" pitchFamily="18" charset="0"/>
              </a:rPr>
              <a:t>:</a:t>
            </a:r>
          </a:p>
          <a:p>
            <a:pPr marL="179388" indent="-93663" algn="just" eaLnBrk="1" hangingPunct="1">
              <a:defRPr/>
            </a:pPr>
            <a:r>
              <a:rPr lang="ru-RU" sz="27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ru-RU" sz="27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ru-RU" sz="27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7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ru-RU" sz="27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"Символ не найден."</a:t>
            </a:r>
            <a:r>
              <a:rPr lang="ru-RU" sz="2700" b="1" dirty="0">
                <a:latin typeface="Courier New" pitchFamily="49" charset="0"/>
                <a:cs typeface="Times New Roman" pitchFamily="18" charset="0"/>
              </a:rPr>
              <a:t> )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25FCEA55-7BDC-5597-CB90-C816B834E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8890" y="3454551"/>
            <a:ext cx="4863604" cy="954107"/>
          </a:xfrm>
          <a:prstGeom prst="rect">
            <a:avLst/>
          </a:prstGeom>
          <a:solidFill>
            <a:srgbClr val="D9F5F3"/>
          </a:solidFill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defRPr/>
            </a:pP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8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ru-RU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"Здесь был Ва</a:t>
            </a:r>
            <a:r>
              <a:rPr lang="ru-RU" sz="28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с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я."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n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Courier New" pitchFamily="49" charset="0"/>
                <a:cs typeface="Times New Roman" pitchFamily="18" charset="0"/>
              </a:rPr>
              <a:t>s.</a:t>
            </a: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rfind</a:t>
            </a:r>
            <a:r>
              <a:rPr lang="en-US" sz="28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ru-RU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с</a:t>
            </a:r>
            <a:r>
              <a:rPr lang="en-US" sz="28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</a:t>
            </a:r>
            <a:r>
              <a:rPr lang="en-US" sz="2800" b="1" dirty="0">
                <a:latin typeface="Courier New" pitchFamily="49" charset="0"/>
                <a:cs typeface="Times New Roman" pitchFamily="18" charset="0"/>
              </a:rPr>
              <a:t> )</a:t>
            </a:r>
            <a:endParaRPr lang="ru-RU" sz="28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B50F0FB-C915-45D9-A126-232F6D83F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5639" y="2992589"/>
            <a:ext cx="4999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333399"/>
                </a:solidFill>
              </a:rPr>
              <a:t>Поиск с конца строки</a:t>
            </a:r>
            <a:r>
              <a:rPr lang="ru-RU" altLang="ru-RU" sz="2400" b="1" dirty="0"/>
              <a:t>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9BF05E-B142-3D05-2185-6DE2A82EEEC0}"/>
              </a:ext>
            </a:extLst>
          </p:cNvPr>
          <p:cNvSpPr txBox="1"/>
          <p:nvPr/>
        </p:nvSpPr>
        <p:spPr>
          <a:xfrm>
            <a:off x="7862704" y="4530548"/>
            <a:ext cx="1660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# n = 12</a:t>
            </a:r>
            <a:endParaRPr lang="ru-RU" sz="24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85059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Пример обработки строк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A4F9979F-20F8-5EDC-55D8-2C921F3E900A}"/>
              </a:ext>
            </a:extLst>
          </p:cNvPr>
          <p:cNvSpPr>
            <a:spLocks noGrp="1"/>
          </p:cNvSpPr>
          <p:nvPr/>
        </p:nvSpPr>
        <p:spPr bwMode="auto">
          <a:xfrm>
            <a:off x="1783556" y="369887"/>
            <a:ext cx="8375650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dirty="0"/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B0038586-694F-EA1C-7628-7D14C89FC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60" y="784315"/>
            <a:ext cx="11947144" cy="264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i="1" dirty="0"/>
              <a:t>Задача:  </a:t>
            </a:r>
            <a:r>
              <a:rPr lang="ru-RU" altLang="ru-RU" sz="2200" dirty="0"/>
              <a:t>Ввести имя, отчество и фамилию. Преобразовать их к формату </a:t>
            </a:r>
            <a:endParaRPr lang="en-US" altLang="ru-RU" sz="2200" dirty="0"/>
          </a:p>
          <a:p>
            <a:pPr eaLnBrk="1" hangingPunct="1">
              <a:spcBef>
                <a:spcPct val="50000"/>
              </a:spcBef>
            </a:pPr>
            <a:r>
              <a:rPr lang="ru-RU" altLang="ru-RU" sz="2200" dirty="0"/>
              <a:t>«Фамилия И.О.».</a:t>
            </a:r>
          </a:p>
          <a:p>
            <a:pPr eaLnBrk="1" hangingPunct="1">
              <a:lnSpc>
                <a:spcPct val="90000"/>
              </a:lnSpc>
              <a:spcBef>
                <a:spcPct val="15000"/>
              </a:spcBef>
            </a:pPr>
            <a:r>
              <a:rPr lang="ru-RU" altLang="ru-RU" sz="2200" dirty="0">
                <a:latin typeface="Courier New" panose="02070309020205020404" pitchFamily="49" charset="0"/>
              </a:rPr>
              <a:t>    </a:t>
            </a:r>
            <a:r>
              <a:rPr lang="ru-RU" altLang="ru-RU" sz="2200" b="1" dirty="0">
                <a:solidFill>
                  <a:srgbClr val="333399"/>
                </a:solidFill>
              </a:rPr>
              <a:t>Пример:</a:t>
            </a:r>
          </a:p>
          <a:p>
            <a:pPr eaLnBrk="1" hangingPunct="1"/>
            <a:r>
              <a:rPr lang="ru-RU" altLang="ru-RU" sz="2200" dirty="0">
                <a:latin typeface="Courier New" panose="02070309020205020404" pitchFamily="49" charset="0"/>
              </a:rPr>
              <a:t>	 </a:t>
            </a:r>
            <a:r>
              <a:rPr lang="ru-RU" altLang="ru-RU" sz="2200" b="1" dirty="0">
                <a:latin typeface="Courier New" panose="02070309020205020404" pitchFamily="49" charset="0"/>
              </a:rPr>
              <a:t>Введите имя, отчество</a:t>
            </a:r>
            <a:r>
              <a:rPr lang="en-US" altLang="ru-RU" sz="2200" b="1" dirty="0">
                <a:latin typeface="Courier New" panose="02070309020205020404" pitchFamily="49" charset="0"/>
              </a:rPr>
              <a:t> </a:t>
            </a:r>
            <a:r>
              <a:rPr lang="ru-RU" altLang="ru-RU" sz="2200" b="1" dirty="0">
                <a:latin typeface="Courier New" panose="02070309020205020404" pitchFamily="49" charset="0"/>
              </a:rPr>
              <a:t>и фамилию:</a:t>
            </a:r>
          </a:p>
          <a:p>
            <a:pPr eaLnBrk="1" hangingPunct="1"/>
            <a:r>
              <a:rPr lang="ru-RU" altLang="ru-RU" sz="2200" b="1" dirty="0">
                <a:latin typeface="Courier New" panose="02070309020205020404" pitchFamily="49" charset="0"/>
              </a:rPr>
              <a:t>	 </a:t>
            </a:r>
            <a:r>
              <a:rPr lang="ru-RU" altLang="ru-RU" sz="2200" b="1" dirty="0">
                <a:solidFill>
                  <a:srgbClr val="FF0000"/>
                </a:solidFill>
                <a:latin typeface="Courier New" panose="02070309020205020404" pitchFamily="49" charset="0"/>
              </a:rPr>
              <a:t>Евгения Ивановна Апольских</a:t>
            </a:r>
          </a:p>
          <a:p>
            <a:pPr eaLnBrk="1" hangingPunct="1"/>
            <a:r>
              <a:rPr lang="ru-RU" altLang="ru-RU" sz="2200" b="1" dirty="0">
                <a:latin typeface="Courier New" panose="02070309020205020404" pitchFamily="49" charset="0"/>
              </a:rPr>
              <a:t>	 Результат:</a:t>
            </a:r>
          </a:p>
          <a:p>
            <a:pPr eaLnBrk="1" hangingPunct="1"/>
            <a:r>
              <a:rPr lang="ru-RU" altLang="ru-RU" sz="2200" b="1" dirty="0">
                <a:latin typeface="Courier New" panose="02070309020205020404" pitchFamily="49" charset="0"/>
              </a:rPr>
              <a:t>	 </a:t>
            </a:r>
            <a:r>
              <a:rPr lang="ru-RU" altLang="ru-RU" sz="2200" b="1" dirty="0">
                <a:solidFill>
                  <a:srgbClr val="FF0000"/>
                </a:solidFill>
                <a:latin typeface="Courier New" panose="02070309020205020404" pitchFamily="49" charset="0"/>
              </a:rPr>
              <a:t>Апольских Е.И.</a:t>
            </a:r>
            <a:r>
              <a:rPr lang="ru-RU" altLang="ru-RU" sz="2200" b="1" dirty="0">
                <a:latin typeface="Courier New" panose="02070309020205020404" pitchFamily="49" charset="0"/>
              </a:rPr>
              <a:t> </a:t>
            </a:r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EB47EFB9-9DD8-E03B-5F08-EF058BC967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425" y="3295616"/>
            <a:ext cx="8561388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200" b="1" dirty="0">
                <a:solidFill>
                  <a:srgbClr val="333399"/>
                </a:solidFill>
              </a:rPr>
              <a:t>Алгоритм:</a:t>
            </a:r>
          </a:p>
          <a:p>
            <a:pPr lvl="1" eaLnBrk="1" hangingPunct="1">
              <a:spcBef>
                <a:spcPct val="15000"/>
              </a:spcBef>
              <a:buFontTx/>
              <a:buChar char="•"/>
            </a:pPr>
            <a:r>
              <a:rPr lang="ru-RU" altLang="ru-RU" sz="2200" dirty="0"/>
              <a:t>найти первый пробел и выделить имя</a:t>
            </a:r>
          </a:p>
          <a:p>
            <a:pPr lvl="1" eaLnBrk="1" hangingPunct="1">
              <a:spcBef>
                <a:spcPct val="15000"/>
              </a:spcBef>
              <a:buFontTx/>
              <a:buChar char="•"/>
            </a:pPr>
            <a:r>
              <a:rPr lang="ru-RU" altLang="ru-RU" sz="2200" dirty="0"/>
              <a:t>удалить имя с пробелом из основной строки</a:t>
            </a:r>
          </a:p>
          <a:p>
            <a:pPr lvl="1" eaLnBrk="1" hangingPunct="1">
              <a:spcBef>
                <a:spcPct val="15000"/>
              </a:spcBef>
              <a:buFontTx/>
              <a:buChar char="•"/>
            </a:pPr>
            <a:r>
              <a:rPr lang="ru-RU" altLang="ru-RU" sz="2200" dirty="0"/>
              <a:t>найти первый пробел и выделить отчество</a:t>
            </a:r>
          </a:p>
          <a:p>
            <a:pPr lvl="1" eaLnBrk="1" hangingPunct="1">
              <a:spcBef>
                <a:spcPct val="15000"/>
              </a:spcBef>
              <a:buFontTx/>
              <a:buChar char="•"/>
            </a:pPr>
            <a:r>
              <a:rPr lang="ru-RU" altLang="ru-RU" sz="2200" dirty="0"/>
              <a:t>удалить отчество с пробелом из основной строки</a:t>
            </a:r>
          </a:p>
          <a:p>
            <a:pPr lvl="1" eaLnBrk="1" hangingPunct="1">
              <a:spcBef>
                <a:spcPct val="15000"/>
              </a:spcBef>
              <a:buFontTx/>
              <a:buChar char="•"/>
            </a:pPr>
            <a:r>
              <a:rPr lang="ru-RU" altLang="ru-RU" sz="2200" dirty="0"/>
              <a:t>«сцепить» фамилию, первые буквы имени и фамилии, точки, пробелы…</a:t>
            </a:r>
          </a:p>
        </p:txBody>
      </p:sp>
    </p:spTree>
    <p:extLst>
      <p:ext uri="{BB962C8B-B14F-4D97-AF65-F5344CB8AC3E}">
        <p14:creationId xmlns:p14="http://schemas.microsoft.com/office/powerpoint/2010/main" val="33328673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160157" y="83629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Решение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1FC1-0352-98A6-28A4-59BEBDD1C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56" y="729960"/>
            <a:ext cx="8396288" cy="3172280"/>
          </a:xfrm>
          <a:prstGeom prst="rect">
            <a:avLst/>
          </a:prstGeom>
          <a:solidFill>
            <a:srgbClr val="D9F5F3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defRPr/>
            </a:pPr>
            <a:r>
              <a:rPr lang="ru-RU" sz="20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ru-RU" sz="20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ru-RU" sz="20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"Введите имя, отчество и фамилию:"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 )</a:t>
            </a:r>
          </a:p>
          <a:p>
            <a:pPr marL="179388" indent="-93663" algn="just" eaLnBrk="1" hangingPunct="1">
              <a:defRPr/>
            </a:pP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en-US" sz="20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0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input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()</a:t>
            </a:r>
            <a:endParaRPr lang="ru-RU" sz="20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n</a:t>
            </a:r>
            <a:r>
              <a:rPr lang="en-US" sz="20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Times New Roman" pitchFamily="18" charset="0"/>
              </a:rPr>
              <a:t>s.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find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 "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)</a:t>
            </a:r>
            <a:endParaRPr lang="ru-RU" sz="20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name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s[:n]   	# 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вырезать имя</a:t>
            </a:r>
          </a:p>
          <a:p>
            <a:pPr marL="179388" indent="-93663" algn="just" eaLnBrk="1" hangingPunct="1">
              <a:defRPr/>
            </a:pP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s[n+</a:t>
            </a:r>
            <a:r>
              <a:rPr lang="en-US" sz="20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1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:]</a:t>
            </a:r>
            <a:endParaRPr lang="ru-RU" sz="20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n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Times New Roman" pitchFamily="18" charset="0"/>
              </a:rPr>
              <a:t>s.find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 "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)</a:t>
            </a:r>
            <a:endParaRPr lang="ru-RU" sz="20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name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2</a:t>
            </a:r>
            <a:r>
              <a:rPr lang="ru-RU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ru-RU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[: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n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]   	# вырезать отчество </a:t>
            </a:r>
          </a:p>
          <a:p>
            <a:pPr marL="179388" indent="-93663" algn="just" eaLnBrk="1" hangingPunct="1">
              <a:defRPr/>
            </a:pP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ru-RU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[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n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ru-RU" sz="20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1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:]      	# осталась фамилия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 </a:t>
            </a:r>
            <a:endParaRPr lang="ru-RU" sz="20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 "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name[</a:t>
            </a:r>
            <a:r>
              <a:rPr lang="en-US" sz="20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]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"."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name2[</a:t>
            </a:r>
            <a:r>
              <a:rPr lang="en-US" sz="20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]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"."</a:t>
            </a:r>
            <a:endParaRPr lang="ru-RU" sz="20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( s )</a:t>
            </a:r>
            <a:endParaRPr lang="ru-RU" sz="20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342FC26F-B091-AB5A-D111-CA0E66F1C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56" y="4345154"/>
            <a:ext cx="8534400" cy="1633397"/>
          </a:xfrm>
          <a:prstGeom prst="rect">
            <a:avLst/>
          </a:prstGeom>
          <a:solidFill>
            <a:srgbClr val="D9F5F3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179388" indent="-93663" algn="just" eaLnBrk="1" hangingPunct="1">
              <a:defRPr/>
            </a:pPr>
            <a:r>
              <a:rPr lang="ru-RU" sz="20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ru-RU" sz="2000" b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( </a:t>
            </a:r>
            <a:r>
              <a:rPr lang="ru-RU" sz="20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"Введите имя, отчество и фамилию:"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 )</a:t>
            </a:r>
          </a:p>
          <a:p>
            <a:pPr marL="179388" indent="-93663" algn="just" eaLnBrk="1" hangingPunct="1">
              <a:defRPr/>
            </a:pP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en-US" sz="20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input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()</a:t>
            </a:r>
            <a:endParaRPr lang="ru-RU" sz="20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000" b="1" dirty="0" err="1">
                <a:latin typeface="Courier New" pitchFamily="49" charset="0"/>
                <a:cs typeface="Times New Roman" pitchFamily="18" charset="0"/>
              </a:rPr>
              <a:t>fio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Times New Roman" pitchFamily="18" charset="0"/>
              </a:rPr>
              <a:t>s.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split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()</a:t>
            </a:r>
            <a:endParaRPr lang="ru-RU" sz="20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s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=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Times New Roman" pitchFamily="18" charset="0"/>
              </a:rPr>
              <a:t>fio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[</a:t>
            </a:r>
            <a:r>
              <a:rPr lang="en-US" sz="20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2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]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 "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Times New Roman" pitchFamily="18" charset="0"/>
              </a:rPr>
              <a:t>fio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[</a:t>
            </a:r>
            <a:r>
              <a:rPr lang="en-US" sz="20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][</a:t>
            </a:r>
            <a:r>
              <a:rPr lang="en-US" sz="20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]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"."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Times New Roman" pitchFamily="18" charset="0"/>
              </a:rPr>
              <a:t>fio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[</a:t>
            </a:r>
            <a:r>
              <a:rPr lang="en-US" sz="20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1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][</a:t>
            </a:r>
            <a:r>
              <a:rPr lang="en-US" sz="2000" b="1" dirty="0">
                <a:solidFill>
                  <a:srgbClr val="00B0F0"/>
                </a:solidFill>
                <a:latin typeface="Courier New" pitchFamily="49" charset="0"/>
                <a:cs typeface="Times New Roman" pitchFamily="18" charset="0"/>
              </a:rPr>
              <a:t>0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]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+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Times New Roman" pitchFamily="18" charset="0"/>
              </a:rPr>
              <a:t>"."</a:t>
            </a:r>
            <a:endParaRPr lang="ru-RU" sz="2000" b="1" dirty="0">
              <a:latin typeface="Courier New" pitchFamily="49" charset="0"/>
              <a:cs typeface="Times New Roman" pitchFamily="18" charset="0"/>
            </a:endParaRPr>
          </a:p>
          <a:p>
            <a:pPr marL="179388" indent="-93663" algn="just" eaLnBrk="1" hangingPunct="1"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Times New Roman" pitchFamily="18" charset="0"/>
              </a:rPr>
              <a:t>print</a:t>
            </a:r>
            <a:r>
              <a:rPr lang="en-US" sz="20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( s )</a:t>
            </a:r>
            <a:endParaRPr lang="ru-RU" sz="2000" b="1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C258F09-6AE1-8877-1A7F-FD2CF8FB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54474"/>
            <a:ext cx="4999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333399"/>
                </a:solidFill>
              </a:rPr>
              <a:t>Решение в стиле </a:t>
            </a:r>
            <a:r>
              <a:rPr lang="en-US" altLang="ru-RU" sz="2400" b="1" dirty="0">
                <a:solidFill>
                  <a:srgbClr val="333399"/>
                </a:solidFill>
              </a:rPr>
              <a:t>Python</a:t>
            </a:r>
            <a:r>
              <a:rPr lang="ru-RU" altLang="ru-RU" sz="2400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8067149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320294" y="-27568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Разбор задач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942707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40DC77-6182-2ACA-152C-516EE014C7A0}"/>
              </a:ext>
            </a:extLst>
          </p:cNvPr>
          <p:cNvSpPr txBox="1"/>
          <p:nvPr/>
        </p:nvSpPr>
        <p:spPr>
          <a:xfrm>
            <a:off x="112733" y="1258339"/>
            <a:ext cx="6094476" cy="3416320"/>
          </a:xfrm>
          <a:prstGeom prst="rect">
            <a:avLst/>
          </a:prstGeom>
          <a:solidFill>
            <a:srgbClr val="EA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 "Введите число" )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s =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</a:p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summ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=0</a:t>
            </a:r>
          </a:p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s!=0: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=s % 10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summ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+=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</a:t>
            </a:r>
            <a:endParaRPr lang="ru-RU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s//=10</a:t>
            </a:r>
          </a:p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('Сумма цифр числа равна ',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summ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660D85-2D8C-42D8-AD57-881C5AA1426F}"/>
              </a:ext>
            </a:extLst>
          </p:cNvPr>
          <p:cNvSpPr txBox="1"/>
          <p:nvPr/>
        </p:nvSpPr>
        <p:spPr>
          <a:xfrm>
            <a:off x="237412" y="642180"/>
            <a:ext cx="89865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200" dirty="0">
                <a:latin typeface="Arial" panose="020B0604020202020204" pitchFamily="34" charset="0"/>
              </a:rPr>
              <a:t>1. Найти сумму цифр числа</a:t>
            </a:r>
            <a:r>
              <a:rPr lang="en-US" altLang="ru-RU" sz="2200" dirty="0">
                <a:latin typeface="Arial" panose="020B0604020202020204" pitchFamily="34" charset="0"/>
              </a:rPr>
              <a:t>				2 </a:t>
            </a:r>
            <a:r>
              <a:rPr lang="ru-RU" altLang="ru-RU" sz="2200" dirty="0">
                <a:latin typeface="Arial" panose="020B0604020202020204" pitchFamily="34" charset="0"/>
              </a:rPr>
              <a:t>способ</a:t>
            </a:r>
            <a:r>
              <a:rPr lang="en-US" altLang="ru-RU" sz="2200" dirty="0">
                <a:latin typeface="Arial" panose="020B0604020202020204" pitchFamily="34" charset="0"/>
              </a:rPr>
              <a:t>	</a:t>
            </a:r>
            <a:endParaRPr lang="ru-RU" altLang="ru-RU" sz="2200" dirty="0"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A8F035-3D07-37FD-2A6B-1A703D94D867}"/>
              </a:ext>
            </a:extLst>
          </p:cNvPr>
          <p:cNvSpPr txBox="1"/>
          <p:nvPr/>
        </p:nvSpPr>
        <p:spPr>
          <a:xfrm>
            <a:off x="6414770" y="1258339"/>
            <a:ext cx="4866820" cy="2308324"/>
          </a:xfrm>
          <a:prstGeom prst="rect">
            <a:avLst/>
          </a:prstGeom>
          <a:solidFill>
            <a:srgbClr val="EA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 "Введите число" )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s =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summ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=0</a:t>
            </a:r>
          </a:p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s: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summ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+=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(i)</a:t>
            </a:r>
          </a:p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summ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125023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8" y="-34771"/>
            <a:ext cx="10589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Алгоритм проверки натурального числа на простоту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957397-EFF5-0592-215B-33A2942651A6}"/>
              </a:ext>
            </a:extLst>
          </p:cNvPr>
          <p:cNvSpPr txBox="1"/>
          <p:nvPr/>
        </p:nvSpPr>
        <p:spPr>
          <a:xfrm>
            <a:off x="760424" y="899357"/>
            <a:ext cx="609447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 "Введите число" )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s =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d=2</a:t>
            </a:r>
          </a:p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kol_del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=0</a:t>
            </a:r>
          </a:p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d*d&lt;=s: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s%d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==0: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kol_del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+=1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d+=1</a:t>
            </a:r>
          </a:p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kol_del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==0: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("число простое")</a:t>
            </a:r>
          </a:p>
          <a:p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ru-RU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("число составное")</a:t>
            </a:r>
          </a:p>
        </p:txBody>
      </p:sp>
    </p:spTree>
    <p:extLst>
      <p:ext uri="{BB962C8B-B14F-4D97-AF65-F5344CB8AC3E}">
        <p14:creationId xmlns:p14="http://schemas.microsoft.com/office/powerpoint/2010/main" val="180041441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Задание 15.2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245289-E294-EDF7-B890-11525431D12B}"/>
              </a:ext>
            </a:extLst>
          </p:cNvPr>
          <p:cNvSpPr txBox="1"/>
          <p:nvPr/>
        </p:nvSpPr>
        <p:spPr>
          <a:xfrm>
            <a:off x="66293" y="669816"/>
            <a:ext cx="121257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Напишите программу, которая в последовательности целых чисел определяет </a:t>
            </a:r>
            <a:r>
              <a:rPr lang="ru-RU" b="1" dirty="0"/>
              <a:t>количество</a:t>
            </a:r>
            <a:r>
              <a:rPr lang="ru-RU" dirty="0"/>
              <a:t> чисел, </a:t>
            </a:r>
            <a:r>
              <a:rPr lang="ru-RU" b="1" dirty="0"/>
              <a:t>кратных 7</a:t>
            </a:r>
            <a:r>
              <a:rPr lang="ru-RU" dirty="0"/>
              <a:t> и </a:t>
            </a:r>
            <a:r>
              <a:rPr lang="ru-RU" b="1" dirty="0"/>
              <a:t>оканчивающихся на ноль. </a:t>
            </a:r>
            <a:r>
              <a:rPr lang="ru-RU" dirty="0"/>
              <a:t>Программа получает на вход целые числа, </a:t>
            </a:r>
            <a:r>
              <a:rPr lang="ru-RU" b="1" dirty="0"/>
              <a:t>количество введённых чисел неизвестно</a:t>
            </a:r>
            <a:r>
              <a:rPr lang="ru-RU" dirty="0"/>
              <a:t>, последовательность чисел заканчивается числом 0 (0 признак окончания ввода, не входит в последовательность). Количество чисел не превышает 1000. Введённые числа по модулю не превышают 30 000. Программа должна вывести одно число: количество чисел, кратных 7 и оканчивающихся на ноль.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47F128-EE0E-A99B-046C-D88F064AB1F8}"/>
              </a:ext>
            </a:extLst>
          </p:cNvPr>
          <p:cNvSpPr txBox="1"/>
          <p:nvPr/>
        </p:nvSpPr>
        <p:spPr>
          <a:xfrm>
            <a:off x="660976" y="2378972"/>
            <a:ext cx="685571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=0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n=int(input('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Введите число '))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while n!=0: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if n % 7 == 0 and n % 10 == 0: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+=1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n = int(input('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Введите число '))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print('</a:t>
            </a:r>
            <a:r>
              <a:rPr lang="ru-RU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количество чисел = ',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3853366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2B355D-58C8-7299-93D3-F3545BC3FCE6}"/>
              </a:ext>
            </a:extLst>
          </p:cNvPr>
          <p:cNvSpPr txBox="1"/>
          <p:nvPr/>
        </p:nvSpPr>
        <p:spPr>
          <a:xfrm>
            <a:off x="87336" y="695664"/>
            <a:ext cx="121046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Напишите программу, которая в последовательности натуральных чисел определяет </a:t>
            </a:r>
            <a:r>
              <a:rPr lang="ru-RU" b="1" dirty="0"/>
              <a:t>максимальное</a:t>
            </a:r>
            <a:r>
              <a:rPr lang="ru-RU" dirty="0"/>
              <a:t> число, оканчивающееся на 3. Программа получает на вход количество чисел в последовательности, а затем сами числа. В последовательности всегда имеется число, оканчивающееся на 3. Количество чисел не превышает 1000. Введённые числа не превышают 30 000. Программа должна вывести одно число – максимальное число, оканчивающееся на 3.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62DFD4-82AC-310A-A171-979CD43C653D}"/>
              </a:ext>
            </a:extLst>
          </p:cNvPr>
          <p:cNvSpPr txBox="1"/>
          <p:nvPr/>
        </p:nvSpPr>
        <p:spPr>
          <a:xfrm>
            <a:off x="152999" y="24579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Задание 15.2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7F7938-954B-B3D5-7200-C15CB1798B0E}"/>
              </a:ext>
            </a:extLst>
          </p:cNvPr>
          <p:cNvSpPr txBox="1"/>
          <p:nvPr/>
        </p:nvSpPr>
        <p:spPr>
          <a:xfrm>
            <a:off x="152999" y="2210189"/>
            <a:ext cx="1157630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=0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n=int(input('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Введите количество чисел в последовательности '))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max1=0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range(n):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k = int(input('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Введите число '))</a:t>
            </a:r>
          </a:p>
          <a:p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 k &gt; max1 and k % 10 == 3: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max1 =k    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print('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Максимальный элемент, оканчивающийся на 3  = ',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max1)</a:t>
            </a:r>
            <a:endParaRPr lang="ru-RU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75789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/>
              <a:t>Задачи для самостоятельного решения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5A370-8730-E5E0-1F4F-C7B3A4CBC723}"/>
              </a:ext>
            </a:extLst>
          </p:cNvPr>
          <p:cNvSpPr txBox="1">
            <a:spLocks/>
          </p:cNvSpPr>
          <p:nvPr/>
        </p:nvSpPr>
        <p:spPr>
          <a:xfrm>
            <a:off x="320294" y="1434328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BD6F0D9C-E70C-840E-E892-9B93AC2DBC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894" y="602081"/>
            <a:ext cx="11928211" cy="2508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latin typeface="+mn-lt"/>
              </a:rPr>
              <a:t>1. Напишите программу, которая в последовательности целых чисел определяет количество чисел, кратных 5 или 9. Программа получает на вход целые числа, количество введённых чисел неизвестно, последовательность чисел заканчивается числом 0 (0 – признак окончания ввода, не входит в последовательность). Количество чисел не превышает 1000. Введённые числа по модулю не превышают 30 000. Программа должна вывести одно число: количество чисел, кратных 5 или 9.</a:t>
            </a:r>
            <a:br>
              <a:rPr lang="ru-RU" altLang="ru-RU" dirty="0">
                <a:latin typeface="+mn-lt"/>
              </a:rPr>
            </a:br>
            <a:r>
              <a:rPr lang="ru-RU" altLang="ru-RU" dirty="0">
                <a:latin typeface="+mn-lt"/>
              </a:rPr>
              <a:t>Пример работы программы:</a:t>
            </a:r>
            <a:b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altLang="ru-RU" sz="4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             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7931AA1-2BD0-2C38-0E3E-93FC80746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81" y="2295299"/>
            <a:ext cx="5786313" cy="96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8EA0632-541A-4EE8-E9E5-002A24103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381" y="3162694"/>
            <a:ext cx="10550349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latin typeface="+mn-lt"/>
              </a:rPr>
              <a:t>2. Напишите программу, которая в последовательности натуральных чисел определяет количество чисел, кратных 3 и оканчивающихся на 2. Программа получает на вход количество чисел в последовательности, а затем сами числа. Количество чисел не превышает 1000. Введённые числа по модулю не превышают 30 000. Программа должна вывести одно число: количество чисел, кратных 3 и оканчивающихся на 2.</a:t>
            </a:r>
            <a:br>
              <a:rPr lang="ru-RU" altLang="ru-RU" dirty="0">
                <a:latin typeface="+mn-lt"/>
              </a:rPr>
            </a:br>
            <a:r>
              <a:rPr lang="ru-RU" altLang="ru-RU" dirty="0">
                <a:latin typeface="+mn-lt"/>
              </a:rPr>
              <a:t>Пример работы программы:</a:t>
            </a:r>
            <a:b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altLang="ru-RU" sz="6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        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7AD0904-D732-3412-B6F3-A0B8E4605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94" y="4642813"/>
            <a:ext cx="5726397" cy="116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539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24BBCAB-67F2-48C6-979C-EF9EDADE5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98" y="2775563"/>
            <a:ext cx="511126" cy="510110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9D5FAC9F-39CA-434E-8FDA-CEA9FAB1A2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98" y="1340786"/>
            <a:ext cx="511126" cy="510110"/>
          </a:xfrm>
          <a:prstGeom prst="rect">
            <a:avLst/>
          </a:prstGeom>
        </p:spPr>
      </p:pic>
      <p:pic>
        <p:nvPicPr>
          <p:cNvPr id="25" name="Рисунок 24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5CCC070A-2315-4F0E-A81F-BD1CED34A1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99" y="4128932"/>
            <a:ext cx="511126" cy="51011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662499" y="404735"/>
            <a:ext cx="2484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93E0DD"/>
                </a:solidFill>
                <a:latin typeface="Franklin Gothic Demi" panose="020B0703020102020204" pitchFamily="34" charset="0"/>
              </a:rPr>
              <a:t>Выводы: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EBA275-C254-490C-8032-92DD3A71A7A0}"/>
              </a:ext>
            </a:extLst>
          </p:cNvPr>
          <p:cNvSpPr txBox="1"/>
          <p:nvPr/>
        </p:nvSpPr>
        <p:spPr>
          <a:xfrm>
            <a:off x="1532710" y="1323053"/>
            <a:ext cx="9844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примерная рабочая программа определяет количественные и качественные характеристики учебного материала для каждого года изучения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DCE1D9-8A44-4637-80A4-BC5BAD9E4C25}"/>
              </a:ext>
            </a:extLst>
          </p:cNvPr>
          <p:cNvSpPr txBox="1"/>
          <p:nvPr/>
        </p:nvSpPr>
        <p:spPr>
          <a:xfrm>
            <a:off x="1532710" y="2628736"/>
            <a:ext cx="97970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ФГОС перечисленный алгоритмы, которыми должны владеть дети и на базовом и на углубленном уровне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9FB021-94F0-4549-9DC9-F0D586A711EB}"/>
              </a:ext>
            </a:extLst>
          </p:cNvPr>
          <p:cNvSpPr txBox="1"/>
          <p:nvPr/>
        </p:nvSpPr>
        <p:spPr>
          <a:xfrm>
            <a:off x="1532710" y="3856144"/>
            <a:ext cx="85126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принципиальное отличие углубленного уровня от базового намного больше математических основ + серьезное программирование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B85C59-CCA0-4F5D-ACA3-0B9C8E4848CE}"/>
              </a:ext>
            </a:extLst>
          </p:cNvPr>
          <p:cNvSpPr txBox="1"/>
          <p:nvPr/>
        </p:nvSpPr>
        <p:spPr>
          <a:xfrm>
            <a:off x="11194812" y="6217918"/>
            <a:ext cx="365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2862806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8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1023255" y="2414651"/>
            <a:ext cx="10023566" cy="34439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3602E4-2634-4662-908B-CDA2935CEB98}"/>
              </a:ext>
            </a:extLst>
          </p:cNvPr>
          <p:cNvSpPr txBox="1"/>
          <p:nvPr/>
        </p:nvSpPr>
        <p:spPr>
          <a:xfrm>
            <a:off x="1023255" y="2446855"/>
            <a:ext cx="10010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•Вспомогательные алгоритмы (подпрограммы, процедуры, функции)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D65EC9-CCF1-4BE7-9B04-826C8CB0F795}"/>
              </a:ext>
            </a:extLst>
          </p:cNvPr>
          <p:cNvSpPr txBox="1"/>
          <p:nvPr/>
        </p:nvSpPr>
        <p:spPr>
          <a:xfrm>
            <a:off x="993868" y="3464683"/>
            <a:ext cx="10010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•Сортировка массивов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0EE1D1A-7323-4845-AE6A-C3EB6031C87A}"/>
              </a:ext>
            </a:extLst>
          </p:cNvPr>
          <p:cNvSpPr txBox="1"/>
          <p:nvPr/>
        </p:nvSpPr>
        <p:spPr>
          <a:xfrm>
            <a:off x="941174" y="4591388"/>
            <a:ext cx="9217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•Основные алгоритмы обработки двумерных массивов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A30879-C5D5-4875-AA7F-8285F52AB5E7}"/>
              </a:ext>
            </a:extLst>
          </p:cNvPr>
          <p:cNvSpPr txBox="1"/>
          <p:nvPr/>
        </p:nvSpPr>
        <p:spPr>
          <a:xfrm>
            <a:off x="1000400" y="5156859"/>
            <a:ext cx="9997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•Динамическое программирование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94" y="490422"/>
            <a:ext cx="10789920" cy="11559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4" y="424141"/>
            <a:ext cx="108589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Задачи, которые должны уметь решать ученики: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9 класс (углубленный уровень):</a:t>
            </a:r>
          </a:p>
          <a:p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9C7AD0-D33F-05EB-7BA3-DD8430DB5F49}"/>
              </a:ext>
            </a:extLst>
          </p:cNvPr>
          <p:cNvSpPr txBox="1"/>
          <p:nvPr/>
        </p:nvSpPr>
        <p:spPr>
          <a:xfrm>
            <a:off x="1000400" y="3018995"/>
            <a:ext cx="10010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•Рекурсия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B07137-6AF8-E3CC-5034-004ECB0EFF65}"/>
              </a:ext>
            </a:extLst>
          </p:cNvPr>
          <p:cNvSpPr txBox="1"/>
          <p:nvPr/>
        </p:nvSpPr>
        <p:spPr>
          <a:xfrm>
            <a:off x="987336" y="3882824"/>
            <a:ext cx="10010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•Двоичный поиск в упорядоченном массиве</a:t>
            </a:r>
          </a:p>
        </p:txBody>
      </p:sp>
    </p:spTree>
    <p:extLst>
      <p:ext uri="{BB962C8B-B14F-4D97-AF65-F5344CB8AC3E}">
        <p14:creationId xmlns:p14="http://schemas.microsoft.com/office/powerpoint/2010/main" val="312614889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8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1023255" y="2414651"/>
            <a:ext cx="10023566" cy="34439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3602E4-2634-4662-908B-CDA2935CEB98}"/>
              </a:ext>
            </a:extLst>
          </p:cNvPr>
          <p:cNvSpPr txBox="1"/>
          <p:nvPr/>
        </p:nvSpPr>
        <p:spPr>
          <a:xfrm>
            <a:off x="1023255" y="2446855"/>
            <a:ext cx="10010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•Нахождение минимума и максимума из двух, трёх и четырёх чисел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D65EC9-CCF1-4BE7-9B04-826C8CB0F795}"/>
              </a:ext>
            </a:extLst>
          </p:cNvPr>
          <p:cNvSpPr txBox="1"/>
          <p:nvPr/>
        </p:nvSpPr>
        <p:spPr>
          <a:xfrm>
            <a:off x="1049382" y="3188847"/>
            <a:ext cx="10010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•Алгоритм Евклида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0EE1D1A-7323-4845-AE6A-C3EB6031C87A}"/>
              </a:ext>
            </a:extLst>
          </p:cNvPr>
          <p:cNvSpPr txBox="1"/>
          <p:nvPr/>
        </p:nvSpPr>
        <p:spPr>
          <a:xfrm>
            <a:off x="1032614" y="4591388"/>
            <a:ext cx="9217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•Вычисление количества, суммы, среднего арифметического и др. значений элементов последовательности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A30879-C5D5-4875-AA7F-8285F52AB5E7}"/>
              </a:ext>
            </a:extLst>
          </p:cNvPr>
          <p:cNvSpPr txBox="1"/>
          <p:nvPr/>
        </p:nvSpPr>
        <p:spPr>
          <a:xfrm>
            <a:off x="1036320" y="5304850"/>
            <a:ext cx="9997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•Посимвольная обработка строк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94" y="490422"/>
            <a:ext cx="10789920" cy="11559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1010194" y="492943"/>
            <a:ext cx="108589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Задачи, которые должны уметь решать ученики: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8 класс (углубленный уровень):</a:t>
            </a:r>
          </a:p>
          <a:p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9C7AD0-D33F-05EB-7BA3-DD8430DB5F49}"/>
              </a:ext>
            </a:extLst>
          </p:cNvPr>
          <p:cNvSpPr txBox="1"/>
          <p:nvPr/>
        </p:nvSpPr>
        <p:spPr>
          <a:xfrm>
            <a:off x="1036318" y="2827666"/>
            <a:ext cx="10010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•Решение квадратного уравнения, имеющего вещественные корни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B07137-6AF8-E3CC-5034-004ECB0EFF65}"/>
              </a:ext>
            </a:extLst>
          </p:cNvPr>
          <p:cNvSpPr txBox="1"/>
          <p:nvPr/>
        </p:nvSpPr>
        <p:spPr>
          <a:xfrm>
            <a:off x="1023256" y="3532853"/>
            <a:ext cx="10010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•Разбиение записи натурального числа на отдельные цифры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83899A-72ED-8DD1-6DA7-9C299F3CD1F7}"/>
              </a:ext>
            </a:extLst>
          </p:cNvPr>
          <p:cNvSpPr txBox="1"/>
          <p:nvPr/>
        </p:nvSpPr>
        <p:spPr>
          <a:xfrm>
            <a:off x="1023254" y="3921123"/>
            <a:ext cx="9217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•Разложение натурального числа на простые сомножители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A898EC-9F28-4E97-6673-93E8524C7023}"/>
              </a:ext>
            </a:extLst>
          </p:cNvPr>
          <p:cNvSpPr txBox="1"/>
          <p:nvPr/>
        </p:nvSpPr>
        <p:spPr>
          <a:xfrm>
            <a:off x="1029786" y="4221339"/>
            <a:ext cx="9217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•Алгоритм проверки натурального числа на простоту</a:t>
            </a:r>
          </a:p>
        </p:txBody>
      </p:sp>
    </p:spTree>
    <p:extLst>
      <p:ext uri="{BB962C8B-B14F-4D97-AF65-F5344CB8AC3E}">
        <p14:creationId xmlns:p14="http://schemas.microsoft.com/office/powerpoint/2010/main" val="54099042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81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1023255" y="2414651"/>
            <a:ext cx="10023566" cy="34439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3602E4-2634-4662-908B-CDA2935CEB98}"/>
              </a:ext>
            </a:extLst>
          </p:cNvPr>
          <p:cNvSpPr txBox="1"/>
          <p:nvPr/>
        </p:nvSpPr>
        <p:spPr>
          <a:xfrm>
            <a:off x="1023255" y="2446855"/>
            <a:ext cx="10010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•Вспомогательные алгоритмы (подпрограммы, процедуры, функции)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D65EC9-CCF1-4BE7-9B04-826C8CB0F795}"/>
              </a:ext>
            </a:extLst>
          </p:cNvPr>
          <p:cNvSpPr txBox="1"/>
          <p:nvPr/>
        </p:nvSpPr>
        <p:spPr>
          <a:xfrm>
            <a:off x="993868" y="3464683"/>
            <a:ext cx="10010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•Сортировка массивов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0EE1D1A-7323-4845-AE6A-C3EB6031C87A}"/>
              </a:ext>
            </a:extLst>
          </p:cNvPr>
          <p:cNvSpPr txBox="1"/>
          <p:nvPr/>
        </p:nvSpPr>
        <p:spPr>
          <a:xfrm>
            <a:off x="941174" y="4591388"/>
            <a:ext cx="9217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•Основные алгоритмы обработки двумерных массивов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A30879-C5D5-4875-AA7F-8285F52AB5E7}"/>
              </a:ext>
            </a:extLst>
          </p:cNvPr>
          <p:cNvSpPr txBox="1"/>
          <p:nvPr/>
        </p:nvSpPr>
        <p:spPr>
          <a:xfrm>
            <a:off x="1000400" y="5156859"/>
            <a:ext cx="9997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•Динамическое программирование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94" y="490422"/>
            <a:ext cx="10789920" cy="11559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4" y="424141"/>
            <a:ext cx="108589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Задачи, которые должны уметь решать ученики: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9 класс (углубленный уровень):</a:t>
            </a:r>
          </a:p>
          <a:p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9C7AD0-D33F-05EB-7BA3-DD8430DB5F49}"/>
              </a:ext>
            </a:extLst>
          </p:cNvPr>
          <p:cNvSpPr txBox="1"/>
          <p:nvPr/>
        </p:nvSpPr>
        <p:spPr>
          <a:xfrm>
            <a:off x="1000400" y="3018995"/>
            <a:ext cx="10010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•Рекурсия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B07137-6AF8-E3CC-5034-004ECB0EFF65}"/>
              </a:ext>
            </a:extLst>
          </p:cNvPr>
          <p:cNvSpPr txBox="1"/>
          <p:nvPr/>
        </p:nvSpPr>
        <p:spPr>
          <a:xfrm>
            <a:off x="987336" y="3882824"/>
            <a:ext cx="10010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•Двоичный поиск в упорядоченном массиве</a:t>
            </a:r>
          </a:p>
        </p:txBody>
      </p:sp>
    </p:spTree>
    <p:extLst>
      <p:ext uri="{BB962C8B-B14F-4D97-AF65-F5344CB8AC3E}">
        <p14:creationId xmlns:p14="http://schemas.microsoft.com/office/powerpoint/2010/main" val="310904368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DABDA5-DC86-4E0B-98C2-63EC373BE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41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D20265-FEC3-4D44-AE18-3935E9253C8E}"/>
              </a:ext>
            </a:extLst>
          </p:cNvPr>
          <p:cNvSpPr txBox="1"/>
          <p:nvPr/>
        </p:nvSpPr>
        <p:spPr>
          <a:xfrm>
            <a:off x="808590" y="832237"/>
            <a:ext cx="87926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Подготовка учащихся к ГИА по Информатике по теме «Алгоритмизации и программирование»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D0C22A-1CF0-4D06-B649-4A0AF31D8BBA}"/>
              </a:ext>
            </a:extLst>
          </p:cNvPr>
          <p:cNvSpPr txBox="1"/>
          <p:nvPr/>
        </p:nvSpPr>
        <p:spPr>
          <a:xfrm>
            <a:off x="1174350" y="5362446"/>
            <a:ext cx="56213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Апольских Евгения Ивановна,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старший преподаватель кафедры теоретических основ информатики</a:t>
            </a:r>
          </a:p>
        </p:txBody>
      </p:sp>
      <p:pic>
        <p:nvPicPr>
          <p:cNvPr id="11" name="Picture 4" descr="D:\Документы\Заказы\2022\Работа АлтГПУ\ИДО\Лог АлтГПУ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50858" y="2127250"/>
            <a:ext cx="2603500" cy="2603500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3FA58-1C3E-4AD4-A8D1-01681296E3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119" y="4713813"/>
            <a:ext cx="2603501" cy="21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57061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3D1528E-946E-4458-8729-8835C44AB6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95" y="4163706"/>
            <a:ext cx="511126" cy="51011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24BBCAB-67F2-48C6-979C-EF9EDADE5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97" y="2303769"/>
            <a:ext cx="511126" cy="510110"/>
          </a:xfrm>
          <a:prstGeom prst="rect">
            <a:avLst/>
          </a:prstGeom>
        </p:spPr>
      </p:pic>
      <p:pic>
        <p:nvPicPr>
          <p:cNvPr id="25" name="Рисунок 24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5CCC070A-2315-4F0E-A81F-BD1CED34A1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81" y="3232140"/>
            <a:ext cx="511126" cy="51011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182881" y="197308"/>
            <a:ext cx="126370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93E0DD"/>
                </a:solidFill>
                <a:latin typeface="Franklin Gothic Demi" panose="020B0703020102020204" pitchFamily="34" charset="0"/>
              </a:rPr>
              <a:t>Содержательная линия «Алгоритмизация и программирование» представлена в ОГЭ следующими заданиями: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DCE1D9-8A44-4637-80A4-BC5BAD9E4C25}"/>
              </a:ext>
            </a:extLst>
          </p:cNvPr>
          <p:cNvSpPr txBox="1"/>
          <p:nvPr/>
        </p:nvSpPr>
        <p:spPr>
          <a:xfrm>
            <a:off x="1349830" y="2342661"/>
            <a:ext cx="89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Задание №5. Анализ алгоритмов для Калькулятора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9FB021-94F0-4549-9DC9-F0D586A711EB}"/>
              </a:ext>
            </a:extLst>
          </p:cNvPr>
          <p:cNvSpPr txBox="1"/>
          <p:nvPr/>
        </p:nvSpPr>
        <p:spPr>
          <a:xfrm>
            <a:off x="1331612" y="3254172"/>
            <a:ext cx="777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Задание №6. Анализ программ с ветвлениями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703AC43-9E34-4848-987D-989A0A21C2FB}"/>
              </a:ext>
            </a:extLst>
          </p:cNvPr>
          <p:cNvSpPr txBox="1"/>
          <p:nvPr/>
        </p:nvSpPr>
        <p:spPr>
          <a:xfrm>
            <a:off x="1312620" y="4107507"/>
            <a:ext cx="86155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Задание №15_1. Составление программы для исполнителя Робот </a:t>
            </a:r>
          </a:p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Задание №15_2. Составление программы на обработку потока данных</a:t>
            </a:r>
          </a:p>
        </p:txBody>
      </p:sp>
    </p:spTree>
    <p:extLst>
      <p:ext uri="{BB962C8B-B14F-4D97-AF65-F5344CB8AC3E}">
        <p14:creationId xmlns:p14="http://schemas.microsoft.com/office/powerpoint/2010/main" val="92433847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24BBCAB-67F2-48C6-979C-EF9EDADE5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59" y="2137437"/>
            <a:ext cx="511126" cy="510110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9D5FAC9F-39CA-434E-8FDA-CEA9FAB1A2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59" y="1002245"/>
            <a:ext cx="511126" cy="510110"/>
          </a:xfrm>
          <a:prstGeom prst="rect">
            <a:avLst/>
          </a:prstGeom>
        </p:spPr>
      </p:pic>
      <p:pic>
        <p:nvPicPr>
          <p:cNvPr id="25" name="Рисунок 24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5CCC070A-2315-4F0E-A81F-BD1CED34A1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59" y="4129138"/>
            <a:ext cx="511126" cy="51011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252494" y="151123"/>
            <a:ext cx="1198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93E0DD"/>
                </a:solidFill>
                <a:latin typeface="Franklin Gothic Demi" panose="020B0703020102020204" pitchFamily="34" charset="0"/>
              </a:rPr>
              <a:t>Основная цель заданий: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EBA275-C254-490C-8032-92DD3A71A7A0}"/>
              </a:ext>
            </a:extLst>
          </p:cNvPr>
          <p:cNvSpPr txBox="1"/>
          <p:nvPr/>
        </p:nvSpPr>
        <p:spPr>
          <a:xfrm>
            <a:off x="1331612" y="915891"/>
            <a:ext cx="10052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На уровне воспроизведения знаний: понятие алгоритма, его свойства, способы записи, основные алгоритмические конструкции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DCE1D9-8A44-4637-80A4-BC5BAD9E4C25}"/>
              </a:ext>
            </a:extLst>
          </p:cNvPr>
          <p:cNvSpPr txBox="1"/>
          <p:nvPr/>
        </p:nvSpPr>
        <p:spPr>
          <a:xfrm>
            <a:off x="1372199" y="1813598"/>
            <a:ext cx="101883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На уровне сформированности умений применять свои знания в стандартной ситуации, это: использовать стандартные алгоритмические конструкции для построения алгоритмов для формальных исполнителей и  формально исполнять алгоритмы, записанные на естественном и алгоритмическом языках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9FB021-94F0-4549-9DC9-F0D586A711EB}"/>
              </a:ext>
            </a:extLst>
          </p:cNvPr>
          <p:cNvSpPr txBox="1"/>
          <p:nvPr/>
        </p:nvSpPr>
        <p:spPr>
          <a:xfrm>
            <a:off x="1372199" y="3850483"/>
            <a:ext cx="86353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На уровне сформированности умений применять свои знания в новой ситуации: разрабатывать алгоритм для формального исполнителя или на языке программирования с использованием условных инструкций и циклов, а также логических связок при задании условий</a:t>
            </a:r>
          </a:p>
        </p:txBody>
      </p:sp>
    </p:spTree>
    <p:extLst>
      <p:ext uri="{BB962C8B-B14F-4D97-AF65-F5344CB8AC3E}">
        <p14:creationId xmlns:p14="http://schemas.microsoft.com/office/powerpoint/2010/main" val="31752547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EECDF0A-BAF0-4AB7-B773-D4E77BA0B3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47" y="1773936"/>
            <a:ext cx="4329574" cy="476096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825" y="1773936"/>
            <a:ext cx="4627122" cy="476096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311170"/>
            <a:ext cx="9246610" cy="135566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0001BFC-6CF8-4643-B22E-D5BF2F7FB4EA}"/>
              </a:ext>
            </a:extLst>
          </p:cNvPr>
          <p:cNvSpPr txBox="1"/>
          <p:nvPr/>
        </p:nvSpPr>
        <p:spPr>
          <a:xfrm>
            <a:off x="766746" y="343392"/>
            <a:ext cx="90996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Задание №5. Анализ алгоритмов для Калькулятора. Ученики должны уметь анализировать простые алгоритмы для конкретного исполнителя с фиксированным набором команд. Уровень сложности данного задания – базовый.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2D144D-1487-4539-B2EB-1F37DBC600CF}"/>
              </a:ext>
            </a:extLst>
          </p:cNvPr>
          <p:cNvSpPr txBox="1"/>
          <p:nvPr/>
        </p:nvSpPr>
        <p:spPr>
          <a:xfrm>
            <a:off x="766747" y="1773936"/>
            <a:ext cx="42879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У исполнителя Бета две команды, которым присвоены номера: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 1. прибавь b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 2. умножь на 3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(b – неизвестное натуральное число).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Выполняя первую из них, Бета увеличивает число на экране на b, а выполняя вторую, умножает это число на 3. Программа для исполнителя Бета – это последовательность номеров команд. Известно, что программа 21212 переводит число 6 в число 282. Определите значение b.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74B75C-B86C-4CD9-855F-BEBA0512DD0E}"/>
              </a:ext>
            </a:extLst>
          </p:cNvPr>
          <p:cNvSpPr txBox="1"/>
          <p:nvPr/>
        </p:nvSpPr>
        <p:spPr>
          <a:xfrm>
            <a:off x="5449825" y="1773936"/>
            <a:ext cx="46271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Для решения этой задачи необходимо последовательно выполнить заданную последовательность команд к числу 6, составив математическое выражение, из которого потом и найти b.</a:t>
            </a:r>
          </a:p>
          <a:p>
            <a:endParaRPr lang="ru-RU" sz="24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((6 * 3 + b)*3 + b)*3 = 282</a:t>
            </a:r>
          </a:p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4b = 94 -54</a:t>
            </a:r>
          </a:p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b = 10</a:t>
            </a:r>
          </a:p>
        </p:txBody>
      </p:sp>
    </p:spTree>
    <p:extLst>
      <p:ext uri="{BB962C8B-B14F-4D97-AF65-F5344CB8AC3E}">
        <p14:creationId xmlns:p14="http://schemas.microsoft.com/office/powerpoint/2010/main" val="137510743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EECDF0A-BAF0-4AB7-B773-D4E77BA0B3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47" y="1453896"/>
            <a:ext cx="4329574" cy="534924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987" y="1453896"/>
            <a:ext cx="4627122" cy="534924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311170"/>
            <a:ext cx="9246610" cy="1015663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0001BFC-6CF8-4643-B22E-D5BF2F7FB4EA}"/>
              </a:ext>
            </a:extLst>
          </p:cNvPr>
          <p:cNvSpPr txBox="1"/>
          <p:nvPr/>
        </p:nvSpPr>
        <p:spPr>
          <a:xfrm>
            <a:off x="766746" y="343392"/>
            <a:ext cx="9099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Задание №6. Анализ программ с ветвлениями. Формально исполнять алгоритмы, записанные на языке программирования. Уровень сложности данного задания – базовый.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2D144D-1487-4539-B2EB-1F37DBC600CF}"/>
              </a:ext>
            </a:extLst>
          </p:cNvPr>
          <p:cNvSpPr txBox="1"/>
          <p:nvPr/>
        </p:nvSpPr>
        <p:spPr>
          <a:xfrm>
            <a:off x="716084" y="1492148"/>
            <a:ext cx="42879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x = int(input())</a:t>
            </a:r>
          </a:p>
          <a:p>
            <a:r>
              <a:rPr lang="en-US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y = int(input())</a:t>
            </a:r>
          </a:p>
          <a:p>
            <a:r>
              <a:rPr lang="en-US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if y &lt;= 100 or x &gt; 90:</a:t>
            </a:r>
          </a:p>
          <a:p>
            <a:r>
              <a:rPr lang="en-US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   print("ДА")</a:t>
            </a:r>
          </a:p>
          <a:p>
            <a:r>
              <a:rPr lang="en-US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else:</a:t>
            </a:r>
          </a:p>
          <a:p>
            <a:r>
              <a:rPr lang="en-US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   print("НЕТ")</a:t>
            </a:r>
            <a:endParaRPr lang="ru-RU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Было проведено 10 запусков этой программы, при которых в качестве значений переменных x и y вводились следующие пары чисел: 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 (105, 100); (95, 110); (100, 95); (95, 90);   (105, 90); (85, 110); (100, 110); (85, 105);   (85, 95); (90, 100)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Сколько было запусков, при которых программа напечатала «НЕТ»?</a:t>
            </a:r>
            <a:endParaRPr lang="en-US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74B75C-B86C-4CD9-855F-BEBA0512DD0E}"/>
              </a:ext>
            </a:extLst>
          </p:cNvPr>
          <p:cNvSpPr txBox="1"/>
          <p:nvPr/>
        </p:nvSpPr>
        <p:spPr>
          <a:xfrm>
            <a:off x="5410987" y="1335024"/>
            <a:ext cx="466150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Необходимо провести анализ программы, выделив условие печати нужного ответа и произвести подсчет пар.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важно не перепутать логические операции в условии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правильно определить, какая ветвь условного оператора должна выполняться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правильно выполнить строгое / нестрогое сравнение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контроль, за вводом переменных, чтобы не ошибиться при проверке условий</a:t>
            </a:r>
          </a:p>
        </p:txBody>
      </p:sp>
    </p:spTree>
    <p:extLst>
      <p:ext uri="{BB962C8B-B14F-4D97-AF65-F5344CB8AC3E}">
        <p14:creationId xmlns:p14="http://schemas.microsoft.com/office/powerpoint/2010/main" val="377609174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EECDF0A-BAF0-4AB7-B773-D4E77BA0B3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47" y="1453896"/>
            <a:ext cx="4329574" cy="534924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139" y="1453895"/>
            <a:ext cx="4627122" cy="534924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311170"/>
            <a:ext cx="9246610" cy="1015663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0001BFC-6CF8-4643-B22E-D5BF2F7FB4EA}"/>
              </a:ext>
            </a:extLst>
          </p:cNvPr>
          <p:cNvSpPr txBox="1"/>
          <p:nvPr/>
        </p:nvSpPr>
        <p:spPr>
          <a:xfrm>
            <a:off x="766746" y="343392"/>
            <a:ext cx="9099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Задание 15.1 проверяет умение записать формальный алгоритм с использованием инструкций ветвления и цикла для формального исполнителя «Робот».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2D144D-1487-4539-B2EB-1F37DBC600CF}"/>
              </a:ext>
            </a:extLst>
          </p:cNvPr>
          <p:cNvSpPr txBox="1"/>
          <p:nvPr/>
        </p:nvSpPr>
        <p:spPr>
          <a:xfrm>
            <a:off x="766746" y="3286032"/>
            <a:ext cx="42879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Franklin Gothic Demi" panose="020B0703020102020204" pitchFamily="34" charset="0"/>
              </a:rPr>
              <a:t>Робота должен закрасить все клетки, расположенные непосредственно ниже горизонтальной стены и левее вертикальной стены, кроме клетки, в которой находится Робот перед выполнением программы. </a:t>
            </a:r>
            <a:endParaRPr lang="en-US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74B75C-B86C-4CD9-855F-BEBA0512DD0E}"/>
              </a:ext>
            </a:extLst>
          </p:cNvPr>
          <p:cNvSpPr txBox="1"/>
          <p:nvPr/>
        </p:nvSpPr>
        <p:spPr>
          <a:xfrm>
            <a:off x="5447297" y="1457191"/>
            <a:ext cx="4661507" cy="5414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вправо</a:t>
            </a: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нц</a:t>
            </a: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пока сверху занято</a:t>
            </a:r>
          </a:p>
          <a:p>
            <a:pPr indent="357188">
              <a:lnSpc>
                <a:spcPts val="1800"/>
              </a:lnSpc>
            </a:pP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закрасить</a:t>
            </a:r>
          </a:p>
          <a:p>
            <a:pPr indent="357188">
              <a:lnSpc>
                <a:spcPts val="1800"/>
              </a:lnSpc>
            </a:pP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вправо</a:t>
            </a: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кц</a:t>
            </a:r>
            <a:endParaRPr lang="ru-RU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нц</a:t>
            </a: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пока сверху свободно</a:t>
            </a:r>
          </a:p>
          <a:p>
            <a:pPr indent="357188">
              <a:lnSpc>
                <a:spcPts val="1800"/>
              </a:lnSpc>
            </a:pP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вправо</a:t>
            </a: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кц</a:t>
            </a:r>
            <a:endParaRPr lang="ru-RU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нц</a:t>
            </a: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пока справа свободно</a:t>
            </a:r>
          </a:p>
          <a:p>
            <a:pPr indent="357188">
              <a:lnSpc>
                <a:spcPts val="1800"/>
              </a:lnSpc>
            </a:pP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закрасить</a:t>
            </a:r>
          </a:p>
          <a:p>
            <a:pPr indent="357188">
              <a:lnSpc>
                <a:spcPts val="1800"/>
              </a:lnSpc>
            </a:pP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вправо</a:t>
            </a: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кц</a:t>
            </a:r>
            <a:endParaRPr lang="ru-RU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нц</a:t>
            </a: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пока не справа свободно</a:t>
            </a:r>
          </a:p>
          <a:p>
            <a:pPr indent="357188">
              <a:lnSpc>
                <a:spcPts val="1800"/>
              </a:lnSpc>
            </a:pP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закрасить</a:t>
            </a:r>
          </a:p>
          <a:p>
            <a:pPr indent="357188">
              <a:lnSpc>
                <a:spcPts val="1800"/>
              </a:lnSpc>
            </a:pP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вниз</a:t>
            </a: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кц</a:t>
            </a:r>
            <a:endParaRPr lang="ru-RU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нц</a:t>
            </a: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пока справа свободно</a:t>
            </a:r>
          </a:p>
          <a:p>
            <a:pPr indent="444500">
              <a:lnSpc>
                <a:spcPts val="1800"/>
              </a:lnSpc>
            </a:pP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вниз</a:t>
            </a: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кц</a:t>
            </a:r>
            <a:endParaRPr lang="ru-RU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нц</a:t>
            </a: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пока справа занято</a:t>
            </a:r>
          </a:p>
          <a:p>
            <a:pPr indent="444500">
              <a:lnSpc>
                <a:spcPts val="1800"/>
              </a:lnSpc>
            </a:pP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закрасить</a:t>
            </a:r>
          </a:p>
          <a:p>
            <a:pPr indent="444500">
              <a:lnSpc>
                <a:spcPts val="1800"/>
              </a:lnSpc>
            </a:pPr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вниз</a:t>
            </a:r>
          </a:p>
          <a:p>
            <a:pPr>
              <a:lnSpc>
                <a:spcPts val="1800"/>
              </a:lnSpc>
            </a:pPr>
            <a:r>
              <a:rPr lang="ru-RU" sz="20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кц</a:t>
            </a:r>
            <a:endParaRPr lang="ru-RU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11" name="Рисунок 10" descr="Изображение выглядит как седзи, здание&#10;&#10;Автоматически созданное описание">
            <a:extLst>
              <a:ext uri="{FF2B5EF4-FFF2-40B4-BE49-F238E27FC236}">
                <a16:creationId xmlns:a16="http://schemas.microsoft.com/office/drawing/2014/main" id="{2F594CFF-8962-8E15-68F5-594CF2B1B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5218" y="1453896"/>
            <a:ext cx="1774966" cy="1866577"/>
          </a:xfrm>
          <a:prstGeom prst="rect">
            <a:avLst/>
          </a:prstGeom>
        </p:spPr>
      </p:pic>
      <p:pic>
        <p:nvPicPr>
          <p:cNvPr id="12" name="Рисунок 11" descr="Изображение выглядит как седзи, здание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D46FD4DB-CBDE-3997-E99D-C7F21617D9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5219" y="4960336"/>
            <a:ext cx="1774966" cy="184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2520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565" y="2876493"/>
            <a:ext cx="4627122" cy="357225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4" y="311170"/>
            <a:ext cx="9246610" cy="224676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0001BFC-6CF8-4643-B22E-D5BF2F7FB4EA}"/>
              </a:ext>
            </a:extLst>
          </p:cNvPr>
          <p:cNvSpPr txBox="1"/>
          <p:nvPr/>
        </p:nvSpPr>
        <p:spPr>
          <a:xfrm>
            <a:off x="766746" y="343392"/>
            <a:ext cx="909962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Задание 15.2. Напишите программу, которая в последовательности натуральных чисел определяет количество чисел, кратных 4, но не кратных 7. Программа получает на вход количество чисел в последовательности, а затем сами числа. В последовательности всегда имеется число, кратное 4 и не кратное 7. Количество чисел не превышает 1000. Введённые числа не превышают 30 000. Программа должна вывести одно число: количество чисел, кратных 4, но не кратных 7.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A38A375-EBE3-20AB-9C1D-AB1EFEB2231F}"/>
              </a:ext>
            </a:extLst>
          </p:cNvPr>
          <p:cNvGraphicFramePr>
            <a:graphicFrameLocks noGrp="1"/>
          </p:cNvGraphicFramePr>
          <p:nvPr/>
        </p:nvGraphicFramePr>
        <p:xfrm>
          <a:off x="716084" y="3435825"/>
          <a:ext cx="3712800" cy="1991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6213">
                  <a:extLst>
                    <a:ext uri="{9D8B030D-6E8A-4147-A177-3AD203B41FA5}">
                      <a16:colId xmlns:a16="http://schemas.microsoft.com/office/drawing/2014/main" val="3792316179"/>
                    </a:ext>
                  </a:extLst>
                </a:gridCol>
                <a:gridCol w="1856587">
                  <a:extLst>
                    <a:ext uri="{9D8B030D-6E8A-4147-A177-3AD203B41FA5}">
                      <a16:colId xmlns:a16="http://schemas.microsoft.com/office/drawing/2014/main" val="587991793"/>
                    </a:ext>
                  </a:extLst>
                </a:gridCol>
              </a:tblGrid>
              <a:tr h="2478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Входные данные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0814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Выходные данные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081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713701"/>
                  </a:ext>
                </a:extLst>
              </a:tr>
              <a:tr h="17045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 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28 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26 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3E0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rgbClr val="93E0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60073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FE7CECA0-B5C2-C14B-94C0-7D8616D8FA98}"/>
              </a:ext>
            </a:extLst>
          </p:cNvPr>
          <p:cNvSpPr txBox="1"/>
          <p:nvPr/>
        </p:nvSpPr>
        <p:spPr>
          <a:xfrm>
            <a:off x="5169565" y="3025541"/>
            <a:ext cx="46271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Правильная программа должна содержать следующие части: </a:t>
            </a:r>
          </a:p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1. Ввод данных. </a:t>
            </a:r>
          </a:p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2. Нахождение ответа. </a:t>
            </a:r>
          </a:p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3. Вывод ответа. </a:t>
            </a:r>
          </a:p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Для проверки правильности алгоритма решения задачи, необходимо чтобы программа прошла представленные тесты. </a:t>
            </a:r>
          </a:p>
        </p:txBody>
      </p:sp>
    </p:spTree>
    <p:extLst>
      <p:ext uri="{BB962C8B-B14F-4D97-AF65-F5344CB8AC3E}">
        <p14:creationId xmlns:p14="http://schemas.microsoft.com/office/powerpoint/2010/main" val="3118517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DABDA5-DC86-4E0B-98C2-63EC373BE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41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D20265-FEC3-4D44-AE18-3935E9253C8E}"/>
              </a:ext>
            </a:extLst>
          </p:cNvPr>
          <p:cNvSpPr txBox="1"/>
          <p:nvPr/>
        </p:nvSpPr>
        <p:spPr>
          <a:xfrm>
            <a:off x="689793" y="495572"/>
            <a:ext cx="81490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Методика обучения основам программирования на языке Python. Планируемые результаты обучения программированию в соответствии с ФГОС ООО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D0C22A-1CF0-4D06-B649-4A0AF31D8BBA}"/>
              </a:ext>
            </a:extLst>
          </p:cNvPr>
          <p:cNvSpPr txBox="1"/>
          <p:nvPr/>
        </p:nvSpPr>
        <p:spPr>
          <a:xfrm>
            <a:off x="827313" y="5232253"/>
            <a:ext cx="56213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Лектор: Апольских Евгения Ивановна,</a:t>
            </a:r>
          </a:p>
          <a:p>
            <a:r>
              <a:rPr lang="ru-RU" sz="2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старший преподаватель кафедры теоретических основ информатики</a:t>
            </a:r>
          </a:p>
          <a:p>
            <a:endParaRPr lang="ru-RU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11" name="Picture 4" descr="D:\Документы\Заказы\2022\Работа АлтГПУ\ИДО\Лог АлтГПУ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50858" y="2127250"/>
            <a:ext cx="2603500" cy="2603500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3FA58-1C3E-4AD4-A8D1-01681296E3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119" y="4713813"/>
            <a:ext cx="2603501" cy="21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73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EB0DB0-1809-5855-E7C8-FEE78BBE8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771"/>
            <a:ext cx="12192000" cy="7124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461909" y="-34771"/>
            <a:ext cx="8986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Язык программирования</a:t>
            </a:r>
            <a:endParaRPr lang="ru-RU" sz="3600" dirty="0">
              <a:solidFill>
                <a:srgbClr val="93E0DD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EBA275-C254-490C-8032-92DD3A71A7A0}"/>
              </a:ext>
            </a:extLst>
          </p:cNvPr>
          <p:cNvSpPr txBox="1"/>
          <p:nvPr/>
        </p:nvSpPr>
        <p:spPr>
          <a:xfrm>
            <a:off x="65315" y="738689"/>
            <a:ext cx="1181753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Переменная: тип, имя, значение.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Оператор присваивания, ввода и вывода.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Арифметические выражения и порядок их вычисления.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Операции с целыми числами: целочисленное деление, остаток от деления.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Ветвления. Составные условия.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Нахождение минимума и максимума из 2, 3 и 4 чисел.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Решение квадратного уравнения, имеющего вещественные корни.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Цикл с условием. Алгоритм Евклида для нахождения НОД.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Разбиение записи натурального числа на отдельные цифры.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Цикл с переменной. Алгоритмы проверки делимости одного целого числа на другое, проверки натурального числа на простоту.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Обработка символьных данных. Символьные (строковые) переменные. Посимвольная обработка строк. Подсчёт частоты появления символа в строке. Встроенные функции для обработки строк.</a:t>
            </a:r>
            <a:endParaRPr lang="ru-RU" sz="2400" dirty="0">
              <a:solidFill>
                <a:srgbClr val="00C4BA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0711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5752</TotalTime>
  <Words>6476</Words>
  <Application>Microsoft Office PowerPoint</Application>
  <PresentationFormat>Широкоэкранный</PresentationFormat>
  <Paragraphs>1054</Paragraphs>
  <Slides>79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79</vt:i4>
      </vt:variant>
    </vt:vector>
  </HeadingPairs>
  <TitlesOfParts>
    <vt:vector size="87" baseType="lpstr">
      <vt:lpstr>Arial</vt:lpstr>
      <vt:lpstr>Arial</vt:lpstr>
      <vt:lpstr>Arial Black</vt:lpstr>
      <vt:lpstr>Calibri</vt:lpstr>
      <vt:lpstr>Calibri Light</vt:lpstr>
      <vt:lpstr>Courier New</vt:lpstr>
      <vt:lpstr>Franklin Gothic Demi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Polich .</dc:creator>
  <cp:lastModifiedBy>Апольских Евгения Ивановна</cp:lastModifiedBy>
  <cp:revision>116</cp:revision>
  <dcterms:created xsi:type="dcterms:W3CDTF">2022-04-08T07:53:59Z</dcterms:created>
  <dcterms:modified xsi:type="dcterms:W3CDTF">2022-11-01T15:50:57Z</dcterms:modified>
</cp:coreProperties>
</file>