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77" r:id="rId5"/>
    <p:sldId id="261" r:id="rId6"/>
    <p:sldId id="276" r:id="rId7"/>
    <p:sldId id="275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597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6CC"/>
    <a:srgbClr val="CDF9FF"/>
    <a:srgbClr val="00C4BA"/>
    <a:srgbClr val="F08143"/>
    <a:srgbClr val="93E0DD"/>
    <a:srgbClr val="CDE8FB"/>
    <a:srgbClr val="EAFFFF"/>
    <a:srgbClr val="464646"/>
    <a:srgbClr val="F3F3F3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68" autoAdjust="0"/>
    <p:restoredTop sz="94660"/>
  </p:normalViewPr>
  <p:slideViewPr>
    <p:cSldViewPr snapToGrid="0">
      <p:cViewPr varScale="1">
        <p:scale>
          <a:sx n="88" d="100"/>
          <a:sy n="88" d="100"/>
        </p:scale>
        <p:origin x="84" y="342"/>
      </p:cViewPr>
      <p:guideLst>
        <p:guide orient="horz" pos="3158"/>
        <p:guide pos="3840"/>
        <p:guide pos="597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C895C-0C3A-44EB-8F8C-FDE859C0A7D4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52D63-3C7C-4491-871B-8F068953A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936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36C2-AEFF-4286-B3FD-371BCB3A835F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9780-4FA9-45A4-90D6-4DC9C3322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948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36C2-AEFF-4286-B3FD-371BCB3A835F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9780-4FA9-45A4-90D6-4DC9C3322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33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36C2-AEFF-4286-B3FD-371BCB3A835F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9780-4FA9-45A4-90D6-4DC9C3322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82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36C2-AEFF-4286-B3FD-371BCB3A835F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9780-4FA9-45A4-90D6-4DC9C3322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46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36C2-AEFF-4286-B3FD-371BCB3A835F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9780-4FA9-45A4-90D6-4DC9C3322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141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36C2-AEFF-4286-B3FD-371BCB3A835F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9780-4FA9-45A4-90D6-4DC9C3322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37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36C2-AEFF-4286-B3FD-371BCB3A835F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9780-4FA9-45A4-90D6-4DC9C3322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984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36C2-AEFF-4286-B3FD-371BCB3A835F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9780-4FA9-45A4-90D6-4DC9C3322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59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36C2-AEFF-4286-B3FD-371BCB3A835F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9780-4FA9-45A4-90D6-4DC9C3322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502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36C2-AEFF-4286-B3FD-371BCB3A835F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9780-4FA9-45A4-90D6-4DC9C3322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08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36C2-AEFF-4286-B3FD-371BCB3A835F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9780-4FA9-45A4-90D6-4DC9C3322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551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E36C2-AEFF-4286-B3FD-371BCB3A835F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89780-4FA9-45A4-90D6-4DC9C3322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15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C4FFCBD-E394-4D1D-8A51-5563FBFAEB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9885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BD20265-FEC3-4D44-AE18-3935E9253C8E}"/>
              </a:ext>
            </a:extLst>
          </p:cNvPr>
          <p:cNvSpPr txBox="1"/>
          <p:nvPr/>
        </p:nvSpPr>
        <p:spPr>
          <a:xfrm>
            <a:off x="2410279" y="2694976"/>
            <a:ext cx="80182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  <a:latin typeface="Franklin Gothic Demi" panose="020B0703020102020204" pitchFamily="34" charset="0"/>
              </a:rPr>
              <a:t>Методики определения эффективности внеурочной деятельности</a:t>
            </a:r>
          </a:p>
        </p:txBody>
      </p:sp>
      <p:pic>
        <p:nvPicPr>
          <p:cNvPr id="11" name="Picture 4" descr="D:\Документы\Заказы\2022\Работа АлтГПУ\ИДО\Лог АлтГПУ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075" y="262453"/>
            <a:ext cx="2603500" cy="2603500"/>
          </a:xfrm>
          <a:prstGeom prst="rect">
            <a:avLst/>
          </a:prstGeom>
          <a:noFill/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ADBE8540-37C4-458B-AFCF-FA7E2CD946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6186" y="4633968"/>
            <a:ext cx="1628503" cy="1970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07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B27736AE-6BC1-4AAE-8F76-5D7C29EA2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8062"/>
            <a:ext cx="4963886" cy="607151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215DAA0B-536A-4D44-B35C-7582863BA7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881" y="6217917"/>
            <a:ext cx="485641" cy="47829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CD9CCDA-BFFC-413B-AFAD-514DE054B609}"/>
              </a:ext>
            </a:extLst>
          </p:cNvPr>
          <p:cNvSpPr txBox="1"/>
          <p:nvPr/>
        </p:nvSpPr>
        <p:spPr>
          <a:xfrm>
            <a:off x="11194812" y="6217918"/>
            <a:ext cx="36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Franklin Gothic Demi" panose="020B0703020102020204" pitchFamily="34" charset="0"/>
              </a:rPr>
              <a:t>1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CC1334E1-AA1E-4380-A4C2-E8886B9A1C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39" y="1875508"/>
            <a:ext cx="11146883" cy="2946079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351581C6-CF3A-4483-9EBA-5170BA314BCB}"/>
              </a:ext>
            </a:extLst>
          </p:cNvPr>
          <p:cNvSpPr txBox="1"/>
          <p:nvPr/>
        </p:nvSpPr>
        <p:spPr>
          <a:xfrm>
            <a:off x="905692" y="2133532"/>
            <a:ext cx="1021718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Franklin Gothic Demi" panose="020B0703020102020204" pitchFamily="34" charset="0"/>
              </a:rPr>
              <a:t>Внеурочная деятельность является образовательной, следовательно должна быть проведена оценка достижений, преобразований, которые произошли в процессе занятий у обучающихся </a:t>
            </a:r>
          </a:p>
        </p:txBody>
      </p:sp>
    </p:spTree>
    <p:extLst>
      <p:ext uri="{BB962C8B-B14F-4D97-AF65-F5344CB8AC3E}">
        <p14:creationId xmlns:p14="http://schemas.microsoft.com/office/powerpoint/2010/main" val="2305181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608D579C-A456-4A75-9ECE-2F93739925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881" y="6217917"/>
            <a:ext cx="485641" cy="478297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A6C832E2-B9BC-4D67-9798-A8D0535352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9384"/>
            <a:ext cx="5118835" cy="1998616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3A00FDC4-E056-4D68-8513-0DB6E6E512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835" y="0"/>
            <a:ext cx="7073165" cy="4007913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EB80FBCF-6841-41CF-B5D8-D2818B09256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79816"/>
            <a:ext cx="12192000" cy="95794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451CF32-A685-43C7-A110-306D0F3F7E10}"/>
              </a:ext>
            </a:extLst>
          </p:cNvPr>
          <p:cNvSpPr txBox="1"/>
          <p:nvPr/>
        </p:nvSpPr>
        <p:spPr>
          <a:xfrm>
            <a:off x="5608321" y="169026"/>
            <a:ext cx="6139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Franklin Gothic Demi" panose="020B0703020102020204" pitchFamily="34" charset="0"/>
              </a:rPr>
              <a:t>Общее состояния внеурочной деятельности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1DB5E5-D912-434D-BDAE-8C7C1FDD9C1B}"/>
              </a:ext>
            </a:extLst>
          </p:cNvPr>
          <p:cNvSpPr txBox="1"/>
          <p:nvPr/>
        </p:nvSpPr>
        <p:spPr>
          <a:xfrm>
            <a:off x="5585646" y="1171405"/>
            <a:ext cx="6139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Franklin Gothic Demi" panose="020B0703020102020204" pitchFamily="34" charset="0"/>
              </a:rPr>
              <a:t>Эффективность внеурочной деятельности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3F99F2-4854-4353-A856-5D5B5F7FC8B1}"/>
              </a:ext>
            </a:extLst>
          </p:cNvPr>
          <p:cNvSpPr txBox="1"/>
          <p:nvPr/>
        </p:nvSpPr>
        <p:spPr>
          <a:xfrm>
            <a:off x="5608321" y="1810196"/>
            <a:ext cx="6139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Franklin Gothic Demi" panose="020B0703020102020204" pitchFamily="34" charset="0"/>
              </a:rPr>
              <a:t>Продуктивность внеурочной деятельности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65BC9C-230A-4387-8F88-46BCFAC309C3}"/>
              </a:ext>
            </a:extLst>
          </p:cNvPr>
          <p:cNvSpPr txBox="1"/>
          <p:nvPr/>
        </p:nvSpPr>
        <p:spPr>
          <a:xfrm>
            <a:off x="11194812" y="6217918"/>
            <a:ext cx="36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Franklin Gothic Demi" panose="020B0703020102020204" pitchFamily="34" charset="0"/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7DDFC1C-E02A-48F6-AD65-9B936AA7B4C9}"/>
              </a:ext>
            </a:extLst>
          </p:cNvPr>
          <p:cNvSpPr txBox="1"/>
          <p:nvPr/>
        </p:nvSpPr>
        <p:spPr>
          <a:xfrm>
            <a:off x="286903" y="242061"/>
            <a:ext cx="45450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F08143"/>
                </a:solidFill>
                <a:latin typeface="Franklin Gothic Demi" panose="020B0703020102020204" pitchFamily="34" charset="0"/>
              </a:rPr>
              <a:t>Из чего складывается оценка внеурочной деятельности?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977593E-1875-4D46-A547-3135B9786CD7}"/>
              </a:ext>
            </a:extLst>
          </p:cNvPr>
          <p:cNvSpPr/>
          <p:nvPr/>
        </p:nvSpPr>
        <p:spPr>
          <a:xfrm>
            <a:off x="5654660" y="2474970"/>
            <a:ext cx="590591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Franklin Gothic Demi" panose="020B0703020102020204" pitchFamily="34" charset="0"/>
              </a:rPr>
              <a:t>Удовлетворенность участников </a:t>
            </a:r>
          </a:p>
          <a:p>
            <a:r>
              <a:rPr lang="ru-RU" sz="2400" dirty="0">
                <a:solidFill>
                  <a:schemeClr val="bg1"/>
                </a:solidFill>
                <a:latin typeface="Franklin Gothic Demi" panose="020B0703020102020204" pitchFamily="34" charset="0"/>
              </a:rPr>
              <a:t>организацией внеурочной деятельности </a:t>
            </a:r>
          </a:p>
          <a:p>
            <a:r>
              <a:rPr lang="ru-RU" sz="2400" dirty="0">
                <a:solidFill>
                  <a:schemeClr val="bg1"/>
                </a:solidFill>
                <a:latin typeface="Franklin Gothic Demi" panose="020B0703020102020204" pitchFamily="34" charset="0"/>
              </a:rPr>
              <a:t>и ее результатами</a:t>
            </a:r>
          </a:p>
        </p:txBody>
      </p:sp>
    </p:spTree>
    <p:extLst>
      <p:ext uri="{BB962C8B-B14F-4D97-AF65-F5344CB8AC3E}">
        <p14:creationId xmlns:p14="http://schemas.microsoft.com/office/powerpoint/2010/main" val="3918983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B2332E1E-D9D8-49AB-93D3-C643FCE4B4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76040"/>
            <a:ext cx="11800113" cy="508196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151DD2DB-E850-4500-B864-A4EEB86B35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881" y="6217917"/>
            <a:ext cx="485641" cy="47829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2B85C59-CCA0-4F5D-ACA3-0B9C8E4848CE}"/>
              </a:ext>
            </a:extLst>
          </p:cNvPr>
          <p:cNvSpPr txBox="1"/>
          <p:nvPr/>
        </p:nvSpPr>
        <p:spPr>
          <a:xfrm>
            <a:off x="11194812" y="6217918"/>
            <a:ext cx="36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Franklin Gothic Demi" panose="020B0703020102020204" pitchFamily="34" charset="0"/>
              </a:rPr>
              <a:t>3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FE2698-A535-431B-8C2F-62B799429F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00746" cy="6200746"/>
          </a:xfrm>
          <a:prstGeom prst="rect">
            <a:avLst/>
          </a:prstGeom>
        </p:spPr>
      </p:pic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0D89E41F-FBEE-431F-92F6-3FE73EE090D0}"/>
              </a:ext>
            </a:extLst>
          </p:cNvPr>
          <p:cNvSpPr/>
          <p:nvPr/>
        </p:nvSpPr>
        <p:spPr>
          <a:xfrm>
            <a:off x="1010194" y="2416798"/>
            <a:ext cx="10023566" cy="367077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8D65EC9-CCF1-4BE7-9B04-826C8CB0F795}"/>
              </a:ext>
            </a:extLst>
          </p:cNvPr>
          <p:cNvSpPr txBox="1"/>
          <p:nvPr/>
        </p:nvSpPr>
        <p:spPr>
          <a:xfrm>
            <a:off x="2451401" y="2938047"/>
            <a:ext cx="6139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08143"/>
                </a:solidFill>
                <a:latin typeface="Franklin Gothic Demi" panose="020B0703020102020204" pitchFamily="34" charset="0"/>
              </a:rPr>
              <a:t>личность школьника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0EE1D1A-7323-4845-AE6A-C3EB6031C87A}"/>
              </a:ext>
            </a:extLst>
          </p:cNvPr>
          <p:cNvSpPr txBox="1"/>
          <p:nvPr/>
        </p:nvSpPr>
        <p:spPr>
          <a:xfrm>
            <a:off x="3600626" y="3715457"/>
            <a:ext cx="6139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08143"/>
                </a:solidFill>
                <a:latin typeface="Franklin Gothic Demi" panose="020B0703020102020204" pitchFamily="34" charset="0"/>
              </a:rPr>
              <a:t>ученические сообщества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AFCF78AE-9697-4335-81F3-0A0A5BC3B1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94" y="490421"/>
            <a:ext cx="10789919" cy="9579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9634CC-3650-4FCC-BAE0-BFE5446A98DB}"/>
              </a:ext>
            </a:extLst>
          </p:cNvPr>
          <p:cNvSpPr txBox="1"/>
          <p:nvPr/>
        </p:nvSpPr>
        <p:spPr>
          <a:xfrm>
            <a:off x="941172" y="642137"/>
            <a:ext cx="10619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latin typeface="Franklin Gothic Demi" panose="020B0703020102020204" pitchFamily="34" charset="0"/>
              </a:rPr>
              <a:t>Эффективность внеурочной деятельности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2292D42-F93A-47F0-9BA5-7AE4E1796F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85049" y="3002952"/>
            <a:ext cx="506012" cy="506012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70CAA28-716E-4B03-87D4-6A08F01EEF5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34274" y="3788943"/>
            <a:ext cx="506012" cy="50601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031CF30-DC86-4DB8-8A8D-21A0759E2A26}"/>
              </a:ext>
            </a:extLst>
          </p:cNvPr>
          <p:cNvSpPr txBox="1"/>
          <p:nvPr/>
        </p:nvSpPr>
        <p:spPr>
          <a:xfrm>
            <a:off x="4791737" y="4473595"/>
            <a:ext cx="61395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08143"/>
                </a:solidFill>
                <a:latin typeface="Franklin Gothic Demi" panose="020B0703020102020204" pitchFamily="34" charset="0"/>
              </a:rPr>
              <a:t>профессиональная позиция педагога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CCFC803C-1B63-4F81-B908-29F1FF953A4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38083" y="4499054"/>
            <a:ext cx="506012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307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B68FFE3-18CF-44D9-8734-C9B72EFAA2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035" y="1148796"/>
            <a:ext cx="3209551" cy="388316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DC640BE4-B163-460B-93B0-CC4C124043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1283"/>
            <a:ext cx="12191999" cy="834934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58B7153F-A9B4-4F6E-8C0E-C837D6F0B38B}"/>
              </a:ext>
            </a:extLst>
          </p:cNvPr>
          <p:cNvSpPr txBox="1"/>
          <p:nvPr/>
        </p:nvSpPr>
        <p:spPr>
          <a:xfrm>
            <a:off x="622986" y="216715"/>
            <a:ext cx="109460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F08143"/>
                </a:solidFill>
                <a:latin typeface="Franklin Gothic Demi" panose="020B0703020102020204" pitchFamily="34" charset="0"/>
              </a:rPr>
              <a:t>Эффективность внеурочной деятельности</a:t>
            </a:r>
            <a:br>
              <a:rPr lang="ru-RU" sz="2400" dirty="0">
                <a:solidFill>
                  <a:srgbClr val="F08143"/>
                </a:solidFill>
                <a:latin typeface="Franklin Gothic Demi" panose="020B0703020102020204" pitchFamily="34" charset="0"/>
              </a:rPr>
            </a:br>
            <a:r>
              <a:rPr lang="ru-RU" sz="2400" dirty="0">
                <a:solidFill>
                  <a:srgbClr val="F08143"/>
                </a:solidFill>
                <a:latin typeface="Franklin Gothic Demi" panose="020B0703020102020204" pitchFamily="34" charset="0"/>
              </a:rPr>
              <a:t>Методики для изучения процесса и результатов развития личности</a:t>
            </a: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BF8700FE-4313-4603-912A-36712A5DC0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03173" y="2783651"/>
            <a:ext cx="4088827" cy="4088827"/>
          </a:xfrm>
          <a:prstGeom prst="rect">
            <a:avLst/>
          </a:prstGeom>
        </p:spPr>
      </p:pic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A15C0CEC-6DA7-4DA2-B79A-F013A12B49F1}"/>
              </a:ext>
            </a:extLst>
          </p:cNvPr>
          <p:cNvSpPr/>
          <p:nvPr/>
        </p:nvSpPr>
        <p:spPr>
          <a:xfrm>
            <a:off x="11146860" y="6217919"/>
            <a:ext cx="461665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96A5FE6-B888-4070-8626-4084CEB65680}"/>
              </a:ext>
            </a:extLst>
          </p:cNvPr>
          <p:cNvSpPr txBox="1"/>
          <p:nvPr/>
        </p:nvSpPr>
        <p:spPr>
          <a:xfrm>
            <a:off x="11194812" y="6217918"/>
            <a:ext cx="36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C4BA"/>
                </a:solidFill>
                <a:latin typeface="Franklin Gothic Demi" panose="020B0703020102020204" pitchFamily="34" charset="0"/>
              </a:rPr>
              <a:t>4</a:t>
            </a:r>
          </a:p>
        </p:txBody>
      </p:sp>
      <p:graphicFrame>
        <p:nvGraphicFramePr>
          <p:cNvPr id="24" name="Group 2">
            <a:extLst>
              <a:ext uri="{FF2B5EF4-FFF2-40B4-BE49-F238E27FC236}">
                <a16:creationId xmlns:a16="http://schemas.microsoft.com/office/drawing/2014/main" id="{2FB1F3BF-0983-43B7-8AD1-31E0B7DCEB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758732"/>
              </p:ext>
            </p:extLst>
          </p:nvPr>
        </p:nvGraphicFramePr>
        <p:xfrm>
          <a:off x="740228" y="1148796"/>
          <a:ext cx="10406631" cy="5047037"/>
        </p:xfrm>
        <a:graphic>
          <a:graphicData uri="http://schemas.openxmlformats.org/drawingml/2006/table">
            <a:tbl>
              <a:tblPr/>
              <a:tblGrid>
                <a:gridCol w="3624571">
                  <a:extLst>
                    <a:ext uri="{9D8B030D-6E8A-4147-A177-3AD203B41FA5}">
                      <a16:colId xmlns:a16="http://schemas.microsoft.com/office/drawing/2014/main" val="3659794572"/>
                    </a:ext>
                  </a:extLst>
                </a:gridCol>
                <a:gridCol w="6782060">
                  <a:extLst>
                    <a:ext uri="{9D8B030D-6E8A-4147-A177-3AD203B41FA5}">
                      <a16:colId xmlns:a16="http://schemas.microsoft.com/office/drawing/2014/main" val="1976362650"/>
                    </a:ext>
                  </a:extLst>
                </a:gridCol>
              </a:tblGrid>
              <a:tr h="269561"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504825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1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Название</a:t>
                      </a:r>
                      <a:r>
                        <a:rPr kumimoji="0" lang="en-US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методики</a:t>
                      </a:r>
                      <a:r>
                        <a:rPr kumimoji="0" lang="en-US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, </a:t>
                      </a:r>
                      <a:r>
                        <a:rPr kumimoji="0" lang="en-US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автор</a:t>
                      </a:r>
                      <a:endParaRPr kumimoji="0" lang="en-US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</a:txBody>
                  <a:tcPr marL="0" marR="0" marT="1440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6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1588" marR="0" lvl="0" indent="0" algn="ctr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1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Цель</a:t>
                      </a:r>
                      <a:endParaRPr kumimoji="0" lang="en-US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</a:txBody>
                  <a:tcPr marL="0" marR="0" marT="1440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541366"/>
                  </a:ext>
                </a:extLst>
              </a:tr>
              <a:tr h="802066"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142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1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Методика</a:t>
                      </a:r>
                      <a:r>
                        <a:rPr kumimoji="0" lang="en-US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диагностики</a:t>
                      </a:r>
                      <a:r>
                        <a:rPr kumimoji="0" lang="en-US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уровня</a:t>
                      </a:r>
                      <a:endParaRPr kumimoji="0" lang="en-US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  <a:p>
                      <a:pPr marL="14288" marR="0" lvl="0" indent="0" algn="l" defTabSz="457200" rtl="0" eaLnBrk="1" fontAlgn="base" latinLnBrk="0" hangingPunct="0">
                        <a:lnSpc>
                          <a:spcPct val="95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творческой</a:t>
                      </a:r>
                      <a:r>
                        <a:rPr kumimoji="0" lang="en-US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активности</a:t>
                      </a:r>
                      <a:r>
                        <a:rPr kumimoji="0" lang="en-US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учащихся</a:t>
                      </a:r>
                      <a:r>
                        <a:rPr kumimoji="0" lang="en-US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(М.И. </a:t>
                      </a:r>
                      <a:r>
                        <a:rPr kumimoji="0" lang="en-US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Рожков</a:t>
                      </a:r>
                      <a:r>
                        <a:rPr kumimoji="0" lang="en-US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и </a:t>
                      </a:r>
                      <a:r>
                        <a:rPr kumimoji="0" lang="en-US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др</a:t>
                      </a:r>
                      <a:r>
                        <a:rPr kumimoji="0" lang="en-US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.)</a:t>
                      </a:r>
                    </a:p>
                  </a:txBody>
                  <a:tcPr marL="0" marR="0" marT="1440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6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142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1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На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основе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выявленных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критериев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и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эмпирических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показателей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провести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  <a:p>
                      <a:pPr marL="14288" marR="0" lvl="0" indent="0" algn="l" defTabSz="457200" rtl="0" eaLnBrk="1" fontAlgn="base" latinLnBrk="0" hangingPunct="0">
                        <a:lnSpc>
                          <a:spcPct val="95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сравнительный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	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анализ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изменений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в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сформированности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у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учащихся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творческой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активности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</a:txBody>
                  <a:tcPr marL="0" marR="0" marT="1440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128340"/>
                  </a:ext>
                </a:extLst>
              </a:tr>
              <a:tr h="641652"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142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1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Методика</a:t>
                      </a:r>
                      <a:r>
                        <a:rPr kumimoji="0" lang="en-US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КОС (</a:t>
                      </a:r>
                      <a:r>
                        <a:rPr kumimoji="0" lang="en-US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коммуникативные</a:t>
                      </a:r>
                      <a:r>
                        <a:rPr kumimoji="0" lang="en-US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и</a:t>
                      </a:r>
                    </a:p>
                    <a:p>
                      <a:pPr marL="142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2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организаторские</a:t>
                      </a:r>
                      <a:r>
                        <a:rPr kumimoji="0" lang="en-US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склонности</a:t>
                      </a:r>
                      <a:r>
                        <a:rPr kumimoji="0" lang="en-US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)</a:t>
                      </a:r>
                    </a:p>
                  </a:txBody>
                  <a:tcPr marL="0" marR="0" marT="1512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6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142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1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Выявление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коммуникативных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и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орга­низаторских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способностей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учащихся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</a:txBody>
                  <a:tcPr marL="0" marR="0" marT="1512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687752"/>
                  </a:ext>
                </a:extLst>
              </a:tr>
              <a:tr h="530852"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142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1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Метод</a:t>
                      </a:r>
                      <a:r>
                        <a:rPr kumimoji="0" lang="en-US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ранжирования</a:t>
                      </a:r>
                      <a:endParaRPr kumimoji="0" lang="en-US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</a:txBody>
                  <a:tcPr marL="0" marR="0" marT="1440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6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142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1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Метод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ставит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перед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выбором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значимых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для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личности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понятий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,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которые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бы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  <a:p>
                      <a:pPr marL="142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2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отражали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какое-то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явление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,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значимое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для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человека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</a:txBody>
                  <a:tcPr marL="0" marR="0" marT="1440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565394"/>
                  </a:ext>
                </a:extLst>
              </a:tr>
              <a:tr h="530852"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142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1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Методика «Готовность к саморазвитию»</a:t>
                      </a:r>
                    </a:p>
                    <a:p>
                      <a:pPr marL="142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2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(С. Грачев)</a:t>
                      </a:r>
                    </a:p>
                  </a:txBody>
                  <a:tcPr marL="0" marR="0" marT="1512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6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142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1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Определить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степень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сформированности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навыков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саморазвития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учащегося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</a:txBody>
                  <a:tcPr marL="0" marR="0" marT="1512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333143"/>
                  </a:ext>
                </a:extLst>
              </a:tr>
              <a:tr h="677844"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142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1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Методика исследования мотивации</a:t>
                      </a:r>
                    </a:p>
                    <a:p>
                      <a:pPr marL="142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2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достижения (Ю.М. Орлов и др.)</a:t>
                      </a:r>
                    </a:p>
                  </a:txBody>
                  <a:tcPr marL="0" marR="0" marT="1512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6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142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1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Изучение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степени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заинтересованности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учащегося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,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стремления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к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достижениям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и к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утверждению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себя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</a:txBody>
                  <a:tcPr marL="0" marR="0" marT="1512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997474"/>
                  </a:ext>
                </a:extLst>
              </a:tr>
              <a:tr h="802066"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142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1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Методика изучения социальной</a:t>
                      </a:r>
                    </a:p>
                    <a:p>
                      <a:pPr marL="14288" marR="0" lvl="0" indent="0" algn="l" defTabSz="457200" rtl="0" eaLnBrk="1" fontAlgn="base" latinLnBrk="0" hangingPunct="0">
                        <a:lnSpc>
                          <a:spcPct val="95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направленности обучающегося (В.М. Минияров)</a:t>
                      </a:r>
                    </a:p>
                  </a:txBody>
                  <a:tcPr marL="0" marR="0" marT="1512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6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142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1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Изучение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социальной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направленности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обучающегося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</a:txBody>
                  <a:tcPr marL="0" marR="0" marT="1512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976406"/>
                  </a:ext>
                </a:extLst>
              </a:tr>
              <a:tr h="792144"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142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13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Методика</a:t>
                      </a:r>
                      <a:r>
                        <a:rPr kumimoji="0" lang="en-US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для</a:t>
                      </a:r>
                      <a:r>
                        <a:rPr kumimoji="0" lang="en-US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изучения</a:t>
                      </a:r>
                      <a:endParaRPr kumimoji="0" lang="en-US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  <a:p>
                      <a:pPr marL="14288" marR="0" lvl="0" indent="0" algn="l" defTabSz="457200" rtl="0" eaLnBrk="1" fontAlgn="base" latinLnBrk="0" hangingPunct="0">
                        <a:lnSpc>
                          <a:spcPct val="95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социализированное</a:t>
                      </a:r>
                      <a:r>
                        <a:rPr kumimoji="0" lang="en-US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личности</a:t>
                      </a:r>
                      <a:r>
                        <a:rPr kumimoji="0" lang="en-US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учащегося</a:t>
                      </a:r>
                      <a:r>
                        <a:rPr kumimoji="0" lang="en-US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(М.И. </a:t>
                      </a:r>
                      <a:r>
                        <a:rPr kumimoji="0" lang="en-US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Рожков</a:t>
                      </a:r>
                      <a:r>
                        <a:rPr kumimoji="0" lang="en-US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)</a:t>
                      </a:r>
                    </a:p>
                  </a:txBody>
                  <a:tcPr marL="0" marR="0" marT="1584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6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142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13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Определение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чувствительности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к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но­визне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и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любознательности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учащегося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</a:txBody>
                  <a:tcPr marL="0" marR="0" marT="1584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96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3308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B68FFE3-18CF-44D9-8734-C9B72EFAA2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035" y="1148796"/>
            <a:ext cx="3209551" cy="388316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DC640BE4-B163-460B-93B0-CC4C124043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1283"/>
            <a:ext cx="12191999" cy="834934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58B7153F-A9B4-4F6E-8C0E-C837D6F0B38B}"/>
              </a:ext>
            </a:extLst>
          </p:cNvPr>
          <p:cNvSpPr txBox="1"/>
          <p:nvPr/>
        </p:nvSpPr>
        <p:spPr>
          <a:xfrm>
            <a:off x="622986" y="216715"/>
            <a:ext cx="109460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F08143"/>
                </a:solidFill>
                <a:latin typeface="Franklin Gothic Demi" panose="020B0703020102020204" pitchFamily="34" charset="0"/>
              </a:rPr>
              <a:t>Эффективность внеурочной деятельности</a:t>
            </a:r>
            <a:br>
              <a:rPr lang="ru-RU" sz="2400" dirty="0">
                <a:solidFill>
                  <a:srgbClr val="F08143"/>
                </a:solidFill>
                <a:latin typeface="Franklin Gothic Demi" panose="020B0703020102020204" pitchFamily="34" charset="0"/>
              </a:rPr>
            </a:br>
            <a:r>
              <a:rPr lang="ru-RU" sz="2400" dirty="0">
                <a:solidFill>
                  <a:srgbClr val="F08143"/>
                </a:solidFill>
                <a:latin typeface="Franklin Gothic Demi" panose="020B0703020102020204" pitchFamily="34" charset="0"/>
              </a:rPr>
              <a:t>Методики для изучения ученических сообществ</a:t>
            </a: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BF8700FE-4313-4603-912A-36712A5DC0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03173" y="2783651"/>
            <a:ext cx="4088827" cy="4088827"/>
          </a:xfrm>
          <a:prstGeom prst="rect">
            <a:avLst/>
          </a:prstGeom>
        </p:spPr>
      </p:pic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A15C0CEC-6DA7-4DA2-B79A-F013A12B49F1}"/>
              </a:ext>
            </a:extLst>
          </p:cNvPr>
          <p:cNvSpPr/>
          <p:nvPr/>
        </p:nvSpPr>
        <p:spPr>
          <a:xfrm>
            <a:off x="11146860" y="6217919"/>
            <a:ext cx="461665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96A5FE6-B888-4070-8626-4084CEB65680}"/>
              </a:ext>
            </a:extLst>
          </p:cNvPr>
          <p:cNvSpPr txBox="1"/>
          <p:nvPr/>
        </p:nvSpPr>
        <p:spPr>
          <a:xfrm>
            <a:off x="11194812" y="6217918"/>
            <a:ext cx="36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C4BA"/>
                </a:solidFill>
                <a:latin typeface="Franklin Gothic Demi" panose="020B0703020102020204" pitchFamily="34" charset="0"/>
              </a:rPr>
              <a:t>5</a:t>
            </a:r>
          </a:p>
        </p:txBody>
      </p:sp>
      <p:graphicFrame>
        <p:nvGraphicFramePr>
          <p:cNvPr id="24" name="Group 2">
            <a:extLst>
              <a:ext uri="{FF2B5EF4-FFF2-40B4-BE49-F238E27FC236}">
                <a16:creationId xmlns:a16="http://schemas.microsoft.com/office/drawing/2014/main" id="{2FB1F3BF-0983-43B7-8AD1-31E0B7DCEB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281265"/>
              </p:ext>
            </p:extLst>
          </p:nvPr>
        </p:nvGraphicFramePr>
        <p:xfrm>
          <a:off x="740228" y="1148796"/>
          <a:ext cx="10406631" cy="4856669"/>
        </p:xfrm>
        <a:graphic>
          <a:graphicData uri="http://schemas.openxmlformats.org/drawingml/2006/table">
            <a:tbl>
              <a:tblPr/>
              <a:tblGrid>
                <a:gridCol w="3624571">
                  <a:extLst>
                    <a:ext uri="{9D8B030D-6E8A-4147-A177-3AD203B41FA5}">
                      <a16:colId xmlns:a16="http://schemas.microsoft.com/office/drawing/2014/main" val="3659794572"/>
                    </a:ext>
                  </a:extLst>
                </a:gridCol>
                <a:gridCol w="6782060">
                  <a:extLst>
                    <a:ext uri="{9D8B030D-6E8A-4147-A177-3AD203B41FA5}">
                      <a16:colId xmlns:a16="http://schemas.microsoft.com/office/drawing/2014/main" val="1976362650"/>
                    </a:ext>
                  </a:extLst>
                </a:gridCol>
              </a:tblGrid>
              <a:tr h="269561"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481013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Название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методики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, </a:t>
                      </a: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автор</a:t>
                      </a:r>
                      <a:endParaRPr kumimoji="0" lang="en-US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</a:txBody>
                  <a:tcPr marL="0" marR="0" marT="684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6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1588" marR="0" lvl="0" indent="0" algn="ctr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1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Цель</a:t>
                      </a:r>
                      <a:endParaRPr kumimoji="0" lang="en-US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</a:txBody>
                  <a:tcPr marL="0" marR="0" marT="1440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541366"/>
                  </a:ext>
                </a:extLst>
              </a:tr>
              <a:tr h="660814"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396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Методика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исследования</a:t>
                      </a:r>
                      <a:endParaRPr kumimoji="0" lang="en-US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  <a:p>
                      <a:pPr marL="396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2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удовлетворённости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учащихся</a:t>
                      </a:r>
                      <a:endParaRPr kumimoji="0" lang="en-US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  <a:p>
                      <a:pPr marL="396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2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школьной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жизнью</a:t>
                      </a:r>
                      <a:endParaRPr kumimoji="0" lang="en-US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</a:txBody>
                  <a:tcPr marL="0" marR="0" marT="612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6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396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Выявить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уровень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удовлетворённости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учащихся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жизнедеятельностью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в</a:t>
                      </a:r>
                    </a:p>
                    <a:p>
                      <a:pPr marL="396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2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школе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и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ученическом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сообществе</a:t>
                      </a:r>
                      <a:endParaRPr kumimoji="0" lang="en-US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</a:txBody>
                  <a:tcPr marL="0" marR="0" marT="612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128340"/>
                  </a:ext>
                </a:extLst>
              </a:tr>
              <a:tr h="641652"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396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Методика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экспресс-диагностики</a:t>
                      </a:r>
                      <a:endParaRPr kumimoji="0" lang="en-US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  <a:p>
                      <a:pPr marL="39688" marR="0" lvl="0" indent="0" algn="l" defTabSz="457200" rtl="0" eaLnBrk="1" fontAlgn="base" latinLnBrk="0" hangingPunct="0">
                        <a:lnSpc>
                          <a:spcPct val="95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социально-психологической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напряженности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в </a:t>
                      </a: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коллективе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(Б.Д. </a:t>
                      </a: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Парыгин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)</a:t>
                      </a:r>
                    </a:p>
                  </a:txBody>
                  <a:tcPr marL="0" marR="0" marT="684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6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396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Измерение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социально-психологической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напряженности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в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коллективе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,</a:t>
                      </a:r>
                    </a:p>
                    <a:p>
                      <a:pPr marL="396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2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предотвращение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конфликтных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ситуаций</a:t>
                      </a:r>
                      <a:endParaRPr kumimoji="0" lang="en-US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</a:txBody>
                  <a:tcPr marL="0" marR="0" marT="684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687752"/>
                  </a:ext>
                </a:extLst>
              </a:tr>
              <a:tr h="530852"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396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Методика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оценки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развития</a:t>
                      </a:r>
                      <a:endParaRPr kumimoji="0" lang="en-US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  <a:p>
                      <a:pPr marL="396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2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коллектива</a:t>
                      </a:r>
                      <a:endParaRPr kumimoji="0" lang="en-US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  <a:p>
                      <a:pPr marL="396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2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(Р.С. </a:t>
                      </a: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Немов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и А.Г. </a:t>
                      </a: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Кирпичник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)</a:t>
                      </a:r>
                    </a:p>
                  </a:txBody>
                  <a:tcPr marL="0" marR="0" marT="684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6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396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Комплексная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оценка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развитости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системы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специфических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отношений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в</a:t>
                      </a:r>
                    </a:p>
                    <a:p>
                      <a:pPr marL="396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2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первичном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коллективе</a:t>
                      </a:r>
                      <a:endParaRPr kumimoji="0" lang="en-US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</a:txBody>
                  <a:tcPr marL="0" marR="0" marT="684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565394"/>
                  </a:ext>
                </a:extLst>
              </a:tr>
              <a:tr h="530852"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396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7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Методика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«</a:t>
                      </a: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Какой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у </a:t>
                      </a: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нас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коллектив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?»</a:t>
                      </a:r>
                    </a:p>
                    <a:p>
                      <a:pPr marL="396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2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(А.Н. </a:t>
                      </a: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Лутошник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)</a:t>
                      </a:r>
                    </a:p>
                  </a:txBody>
                  <a:tcPr marL="0" marR="0" marT="756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6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801688" algn="l"/>
                          <a:tab pos="1520825" algn="l"/>
                          <a:tab pos="3130550" algn="l"/>
                          <a:tab pos="3971925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801688" algn="l"/>
                          <a:tab pos="1520825" algn="l"/>
                          <a:tab pos="3130550" algn="l"/>
                          <a:tab pos="3971925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801688" algn="l"/>
                          <a:tab pos="1520825" algn="l"/>
                          <a:tab pos="3130550" algn="l"/>
                          <a:tab pos="3971925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801688" algn="l"/>
                          <a:tab pos="1520825" algn="l"/>
                          <a:tab pos="3130550" algn="l"/>
                          <a:tab pos="3971925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801688" algn="l"/>
                          <a:tab pos="1520825" algn="l"/>
                          <a:tab pos="3130550" algn="l"/>
                          <a:tab pos="3971925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801688" algn="l"/>
                          <a:tab pos="1520825" algn="l"/>
                          <a:tab pos="3130550" algn="l"/>
                          <a:tab pos="3971925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801688" algn="l"/>
                          <a:tab pos="1520825" algn="l"/>
                          <a:tab pos="3130550" algn="l"/>
                          <a:tab pos="3971925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801688" algn="l"/>
                          <a:tab pos="1520825" algn="l"/>
                          <a:tab pos="3130550" algn="l"/>
                          <a:tab pos="3971925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801688" algn="l"/>
                          <a:tab pos="1520825" algn="l"/>
                          <a:tab pos="3130550" algn="l"/>
                          <a:tab pos="3971925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396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7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801688" algn="l"/>
                          <a:tab pos="1520825" algn="l"/>
                          <a:tab pos="3130550" algn="l"/>
                          <a:tab pos="3971925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Выявить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	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степень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	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удовлетворённости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	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учащихся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	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своим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	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коллективом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;</a:t>
                      </a:r>
                    </a:p>
                    <a:p>
                      <a:pPr marL="396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2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801688" algn="l"/>
                          <a:tab pos="1520825" algn="l"/>
                          <a:tab pos="3130550" algn="l"/>
                          <a:tab pos="3971925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определить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его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сплочённость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,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спаянность</a:t>
                      </a:r>
                      <a:endParaRPr kumimoji="0" lang="en-US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</a:txBody>
                  <a:tcPr marL="0" marR="0" marT="756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333143"/>
                  </a:ext>
                </a:extLst>
              </a:tr>
              <a:tr h="677844"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396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7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Методика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«</a:t>
                      </a: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Социально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-</a:t>
                      </a:r>
                    </a:p>
                    <a:p>
                      <a:pPr marL="39688" marR="0" lvl="0" indent="0" algn="l" defTabSz="457200" rtl="0" eaLnBrk="1" fontAlgn="base" latinLnBrk="0" hangingPunct="0">
                        <a:lnSpc>
                          <a:spcPct val="95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психологическая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самоаттестация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коллектива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»</a:t>
                      </a:r>
                    </a:p>
                    <a:p>
                      <a:pPr marL="396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2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(Р.С. </a:t>
                      </a: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Немов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)</a:t>
                      </a:r>
                    </a:p>
                  </a:txBody>
                  <a:tcPr marL="0" marR="0" marT="756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6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396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7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Определить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эталонность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общности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в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восприятии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её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членов</a:t>
                      </a:r>
                      <a:endParaRPr kumimoji="0" lang="en-US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</a:txBody>
                  <a:tcPr marL="0" marR="0" marT="756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997474"/>
                  </a:ext>
                </a:extLst>
              </a:tr>
              <a:tr h="482669"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396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7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Методика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«</a:t>
                      </a: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Наши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отношения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»</a:t>
                      </a:r>
                    </a:p>
                    <a:p>
                      <a:pPr marL="396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2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(Л.М. </a:t>
                      </a: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Фридман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)</a:t>
                      </a:r>
                    </a:p>
                  </a:txBody>
                  <a:tcPr marL="0" marR="0" marT="756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6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396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7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Выявить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степень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удовлетворённости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учащихся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различными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сторонами</a:t>
                      </a:r>
                      <a:endParaRPr kumimoji="0" lang="en-US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  <a:p>
                      <a:pPr marL="396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2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жизни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коллектива</a:t>
                      </a:r>
                      <a:endParaRPr kumimoji="0" lang="en-US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</a:txBody>
                  <a:tcPr marL="0" marR="0" marT="756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976406"/>
                  </a:ext>
                </a:extLst>
              </a:tr>
              <a:tr h="508180"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396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7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Методика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«</a:t>
                      </a: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Круг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»</a:t>
                      </a:r>
                    </a:p>
                  </a:txBody>
                  <a:tcPr marL="0" marR="0" marT="792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6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1265238" algn="l"/>
                          <a:tab pos="2614613" algn="l"/>
                          <a:tab pos="3646488" algn="l"/>
                          <a:tab pos="481965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1265238" algn="l"/>
                          <a:tab pos="2614613" algn="l"/>
                          <a:tab pos="3646488" algn="l"/>
                          <a:tab pos="481965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1265238" algn="l"/>
                          <a:tab pos="2614613" algn="l"/>
                          <a:tab pos="3646488" algn="l"/>
                          <a:tab pos="481965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1265238" algn="l"/>
                          <a:tab pos="2614613" algn="l"/>
                          <a:tab pos="3646488" algn="l"/>
                          <a:tab pos="481965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1265238" algn="l"/>
                          <a:tab pos="2614613" algn="l"/>
                          <a:tab pos="3646488" algn="l"/>
                          <a:tab pos="481965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265238" algn="l"/>
                          <a:tab pos="2614613" algn="l"/>
                          <a:tab pos="3646488" algn="l"/>
                          <a:tab pos="481965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265238" algn="l"/>
                          <a:tab pos="2614613" algn="l"/>
                          <a:tab pos="3646488" algn="l"/>
                          <a:tab pos="481965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265238" algn="l"/>
                          <a:tab pos="2614613" algn="l"/>
                          <a:tab pos="3646488" algn="l"/>
                          <a:tab pos="481965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265238" algn="l"/>
                          <a:tab pos="2614613" algn="l"/>
                          <a:tab pos="3646488" algn="l"/>
                          <a:tab pos="481965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396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7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1265238" algn="l"/>
                          <a:tab pos="2614613" algn="l"/>
                          <a:tab pos="3646488" algn="l"/>
                          <a:tab pos="481965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Определение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	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эмпирического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	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показателя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	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действенной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	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групповой</a:t>
                      </a:r>
                      <a:endParaRPr kumimoji="0" lang="en-US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  <a:p>
                      <a:pPr marL="396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2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1265238" algn="l"/>
                          <a:tab pos="2614613" algn="l"/>
                          <a:tab pos="3646488" algn="l"/>
                          <a:tab pos="481965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эмоциональной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идентификации</a:t>
                      </a:r>
                      <a:endParaRPr kumimoji="0" lang="en-US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</a:txBody>
                  <a:tcPr marL="0" marR="0" marT="792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960165"/>
                  </a:ext>
                </a:extLst>
              </a:tr>
              <a:tr h="468085"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396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7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Методика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«К </a:t>
                      </a: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кому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ты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обратишься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?»</a:t>
                      </a:r>
                    </a:p>
                  </a:txBody>
                  <a:tcPr marL="0" marR="0" marT="792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6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1211263" algn="l"/>
                          <a:tab pos="2200275" algn="l"/>
                          <a:tab pos="2422525" algn="l"/>
                          <a:tab pos="3168650" algn="l"/>
                          <a:tab pos="4530725" algn="l"/>
                          <a:tab pos="55245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1211263" algn="l"/>
                          <a:tab pos="2200275" algn="l"/>
                          <a:tab pos="2422525" algn="l"/>
                          <a:tab pos="3168650" algn="l"/>
                          <a:tab pos="4530725" algn="l"/>
                          <a:tab pos="55245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1211263" algn="l"/>
                          <a:tab pos="2200275" algn="l"/>
                          <a:tab pos="2422525" algn="l"/>
                          <a:tab pos="3168650" algn="l"/>
                          <a:tab pos="4530725" algn="l"/>
                          <a:tab pos="55245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1211263" algn="l"/>
                          <a:tab pos="2200275" algn="l"/>
                          <a:tab pos="2422525" algn="l"/>
                          <a:tab pos="3168650" algn="l"/>
                          <a:tab pos="4530725" algn="l"/>
                          <a:tab pos="55245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1211263" algn="l"/>
                          <a:tab pos="2200275" algn="l"/>
                          <a:tab pos="2422525" algn="l"/>
                          <a:tab pos="3168650" algn="l"/>
                          <a:tab pos="4530725" algn="l"/>
                          <a:tab pos="55245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211263" algn="l"/>
                          <a:tab pos="2200275" algn="l"/>
                          <a:tab pos="2422525" algn="l"/>
                          <a:tab pos="3168650" algn="l"/>
                          <a:tab pos="4530725" algn="l"/>
                          <a:tab pos="55245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211263" algn="l"/>
                          <a:tab pos="2200275" algn="l"/>
                          <a:tab pos="2422525" algn="l"/>
                          <a:tab pos="3168650" algn="l"/>
                          <a:tab pos="4530725" algn="l"/>
                          <a:tab pos="55245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211263" algn="l"/>
                          <a:tab pos="2200275" algn="l"/>
                          <a:tab pos="2422525" algn="l"/>
                          <a:tab pos="3168650" algn="l"/>
                          <a:tab pos="4530725" algn="l"/>
                          <a:tab pos="55245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211263" algn="l"/>
                          <a:tab pos="2200275" algn="l"/>
                          <a:tab pos="2422525" algn="l"/>
                          <a:tab pos="3168650" algn="l"/>
                          <a:tab pos="4530725" algn="l"/>
                          <a:tab pos="55245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396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7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1211263" algn="l"/>
                          <a:tab pos="2200275" algn="l"/>
                          <a:tab pos="2422525" algn="l"/>
                          <a:tab pos="3168650" algn="l"/>
                          <a:tab pos="4530725" algn="l"/>
                          <a:tab pos="55245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Определение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	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положения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	в	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системе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	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межличностных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	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отношений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	в</a:t>
                      </a:r>
                    </a:p>
                    <a:p>
                      <a:pPr marL="396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2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1211263" algn="l"/>
                          <a:tab pos="2200275" algn="l"/>
                          <a:tab pos="2422525" algn="l"/>
                          <a:tab pos="3168650" algn="l"/>
                          <a:tab pos="4530725" algn="l"/>
                          <a:tab pos="55245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</a:tabLst>
                      </a:pP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зависимости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от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вида</a:t>
                      </a:r>
                      <a:r>
                        <a:rPr kumimoji="0" lang="en-US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общения</a:t>
                      </a:r>
                      <a:endParaRPr kumimoji="0" lang="en-US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</a:txBody>
                  <a:tcPr marL="0" marR="0" marT="792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698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6416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B68FFE3-18CF-44D9-8734-C9B72EFAA2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035" y="1148796"/>
            <a:ext cx="3209551" cy="388316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DC640BE4-B163-460B-93B0-CC4C124043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1283"/>
            <a:ext cx="12191999" cy="834934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58B7153F-A9B4-4F6E-8C0E-C837D6F0B38B}"/>
              </a:ext>
            </a:extLst>
          </p:cNvPr>
          <p:cNvSpPr txBox="1"/>
          <p:nvPr/>
        </p:nvSpPr>
        <p:spPr>
          <a:xfrm>
            <a:off x="622986" y="216715"/>
            <a:ext cx="109460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F08143"/>
                </a:solidFill>
                <a:latin typeface="Franklin Gothic Demi" panose="020B0703020102020204" pitchFamily="34" charset="0"/>
              </a:rPr>
              <a:t>Эффективность внеурочной деятельности</a:t>
            </a:r>
            <a:br>
              <a:rPr lang="ru-RU" sz="2400" dirty="0">
                <a:solidFill>
                  <a:srgbClr val="F08143"/>
                </a:solidFill>
                <a:latin typeface="Franklin Gothic Demi" panose="020B0703020102020204" pitchFamily="34" charset="0"/>
              </a:rPr>
            </a:br>
            <a:r>
              <a:rPr lang="ru-RU" sz="2400" dirty="0">
                <a:solidFill>
                  <a:srgbClr val="F08143"/>
                </a:solidFill>
                <a:latin typeface="Franklin Gothic Demi" panose="020B0703020102020204" pitchFamily="34" charset="0"/>
              </a:rPr>
              <a:t>Оценка профессиональной позиции педагога</a:t>
            </a: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BF8700FE-4313-4603-912A-36712A5DC0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03173" y="2783651"/>
            <a:ext cx="4088827" cy="4088827"/>
          </a:xfrm>
          <a:prstGeom prst="rect">
            <a:avLst/>
          </a:prstGeom>
        </p:spPr>
      </p:pic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A15C0CEC-6DA7-4DA2-B79A-F013A12B49F1}"/>
              </a:ext>
            </a:extLst>
          </p:cNvPr>
          <p:cNvSpPr/>
          <p:nvPr/>
        </p:nvSpPr>
        <p:spPr>
          <a:xfrm>
            <a:off x="11146860" y="6217919"/>
            <a:ext cx="461665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96A5FE6-B888-4070-8626-4084CEB65680}"/>
              </a:ext>
            </a:extLst>
          </p:cNvPr>
          <p:cNvSpPr txBox="1"/>
          <p:nvPr/>
        </p:nvSpPr>
        <p:spPr>
          <a:xfrm>
            <a:off x="11146859" y="6211657"/>
            <a:ext cx="648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C4BA"/>
                </a:solidFill>
                <a:latin typeface="Franklin Gothic Demi" panose="020B0703020102020204" pitchFamily="34" charset="0"/>
              </a:rPr>
              <a:t>6</a:t>
            </a:r>
          </a:p>
        </p:txBody>
      </p:sp>
      <p:graphicFrame>
        <p:nvGraphicFramePr>
          <p:cNvPr id="24" name="Group 2">
            <a:extLst>
              <a:ext uri="{FF2B5EF4-FFF2-40B4-BE49-F238E27FC236}">
                <a16:creationId xmlns:a16="http://schemas.microsoft.com/office/drawing/2014/main" id="{2FB1F3BF-0983-43B7-8AD1-31E0B7DCEB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503422"/>
              </p:ext>
            </p:extLst>
          </p:nvPr>
        </p:nvGraphicFramePr>
        <p:xfrm>
          <a:off x="740228" y="1148796"/>
          <a:ext cx="10406631" cy="4088827"/>
        </p:xfrm>
        <a:graphic>
          <a:graphicData uri="http://schemas.openxmlformats.org/drawingml/2006/table">
            <a:tbl>
              <a:tblPr/>
              <a:tblGrid>
                <a:gridCol w="3624571">
                  <a:extLst>
                    <a:ext uri="{9D8B030D-6E8A-4147-A177-3AD203B41FA5}">
                      <a16:colId xmlns:a16="http://schemas.microsoft.com/office/drawing/2014/main" val="3659794572"/>
                    </a:ext>
                  </a:extLst>
                </a:gridCol>
                <a:gridCol w="6782060">
                  <a:extLst>
                    <a:ext uri="{9D8B030D-6E8A-4147-A177-3AD203B41FA5}">
                      <a16:colId xmlns:a16="http://schemas.microsoft.com/office/drawing/2014/main" val="1976362650"/>
                    </a:ext>
                  </a:extLst>
                </a:gridCol>
              </a:tblGrid>
              <a:tr h="318896"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en-US" alt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Критерии</a:t>
                      </a:r>
                      <a:endParaRPr kumimoji="0" lang="en-US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</a:txBody>
                  <a:tcPr marL="0" marR="0" marT="6336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6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1588" marR="0" lvl="0" indent="0" algn="ctr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en-US" alt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Показатели</a:t>
                      </a:r>
                      <a:endParaRPr kumimoji="0" lang="en-US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</a:txBody>
                  <a:tcPr marL="0" marR="0" marT="6336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541366"/>
                  </a:ext>
                </a:extLst>
              </a:tr>
              <a:tr h="1885906"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1406525" algn="l"/>
                          <a:tab pos="21209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1406525" algn="l"/>
                          <a:tab pos="21209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1406525" algn="l"/>
                          <a:tab pos="21209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1406525" algn="l"/>
                          <a:tab pos="21209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1406525" algn="l"/>
                          <a:tab pos="21209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406525" algn="l"/>
                          <a:tab pos="21209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406525" algn="l"/>
                          <a:tab pos="21209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406525" algn="l"/>
                          <a:tab pos="21209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406525" algn="l"/>
                          <a:tab pos="21209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68263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1406525" algn="l"/>
                          <a:tab pos="21209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en-US" alt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Эффективность</a:t>
                      </a: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работы</a:t>
                      </a: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ученического</a:t>
                      </a: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сообщества</a:t>
                      </a:r>
                      <a:endParaRPr kumimoji="0" lang="en-US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</a:txBody>
                  <a:tcPr marL="0" marR="0" marT="684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6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88900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Посещаемость, сохранность контингента</a:t>
                      </a:r>
                    </a:p>
                    <a:p>
                      <a:pPr marL="88900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Применение проектных и иных современных технологий,</a:t>
                      </a:r>
                    </a:p>
                    <a:p>
                      <a:pPr marL="88900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обеспечивающих деятельностный подход</a:t>
                      </a:r>
                    </a:p>
                    <a:p>
                      <a:pPr marL="88900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Участие школьников в выставках, конкурсах, соревнованиях и т.п.</a:t>
                      </a:r>
                    </a:p>
                    <a:p>
                      <a:pPr marL="88900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endParaRPr kumimoji="0" lang="en-US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</a:txBody>
                  <a:tcPr marL="0" marR="0" marT="684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128340"/>
                  </a:ext>
                </a:extLst>
              </a:tr>
              <a:tr h="1884025"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142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1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Проектирование и прогнозирование</a:t>
                      </a:r>
                    </a:p>
                    <a:p>
                      <a:pPr marL="14288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1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процесса внеурочной деятельности</a:t>
                      </a:r>
                    </a:p>
                  </a:txBody>
                  <a:tcPr marL="0" marR="0" marT="1440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6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83000"/>
                        </a:lnSpc>
                        <a:spcBef>
                          <a:spcPts val="142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1pPr>
                      <a:lvl2pPr>
                        <a:lnSpc>
                          <a:spcPct val="83000"/>
                        </a:lnSpc>
                        <a:spcBef>
                          <a:spcPts val="113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2pPr>
                      <a:lvl3pPr>
                        <a:lnSpc>
                          <a:spcPct val="83000"/>
                        </a:lnSpc>
                        <a:spcBef>
                          <a:spcPts val="863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3pPr>
                      <a:lvl4pPr>
                        <a:lnSpc>
                          <a:spcPct val="83000"/>
                        </a:lnSpc>
                        <a:spcBef>
                          <a:spcPts val="575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4pPr>
                      <a:lvl5pPr>
                        <a:lnSpc>
                          <a:spcPct val="83000"/>
                        </a:lnSpc>
                        <a:spcBef>
                          <a:spcPts val="288"/>
                        </a:spcBef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5pPr>
                      <a:lvl6pPr marL="25146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6pPr>
                      <a:lvl7pPr marL="29718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7pPr>
                      <a:lvl8pPr marL="34290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8pPr>
                      <a:lvl9pPr marL="3886200" indent="-228600" defTabSz="457200" fontAlgn="base" hangingPunct="0">
                        <a:lnSpc>
                          <a:spcPct val="83000"/>
                        </a:lnSpc>
                        <a:spcBef>
                          <a:spcPts val="288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SC Regular" charset="0"/>
                        </a:defRPr>
                      </a:lvl9pPr>
                    </a:lstStyle>
                    <a:p>
                      <a:pPr marL="88900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7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en-US" altLang="ru-R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Наличие</a:t>
                      </a:r>
                      <a:r>
                        <a:rPr kumimoji="0" lang="en-US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рабочей</a:t>
                      </a:r>
                      <a:r>
                        <a:rPr kumimoji="0" lang="en-US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программы</a:t>
                      </a:r>
                      <a:r>
                        <a:rPr kumimoji="0" lang="en-US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и </a:t>
                      </a:r>
                      <a:r>
                        <a:rPr kumimoji="0" lang="en-US" altLang="ru-R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ее</a:t>
                      </a:r>
                      <a:r>
                        <a:rPr kumimoji="0" lang="en-US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соответствие</a:t>
                      </a:r>
                      <a:r>
                        <a:rPr kumimoji="0" lang="en-US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предъявляемым</a:t>
                      </a:r>
                      <a:endParaRPr kumimoji="0" lang="en-US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  <a:p>
                      <a:pPr marL="88900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2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en-US" altLang="ru-R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требованиям</a:t>
                      </a:r>
                      <a:endParaRPr kumimoji="0" lang="en-US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  <a:p>
                      <a:pPr marL="88900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7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en-US" altLang="ru-R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Ведение</a:t>
                      </a:r>
                      <a:r>
                        <a:rPr kumimoji="0" lang="en-US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журнала</a:t>
                      </a:r>
                      <a:endParaRPr kumimoji="0" lang="en-US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  <a:p>
                      <a:pPr marL="88900" marR="0" lvl="0" indent="0" algn="l" defTabSz="457200" rtl="0" eaLnBrk="1" fontAlgn="base" latinLnBrk="0" hangingPunct="0">
                        <a:lnSpc>
                          <a:spcPct val="83000"/>
                        </a:lnSpc>
                        <a:spcBef>
                          <a:spcPts val="7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</a:tabLst>
                      </a:pPr>
                      <a:r>
                        <a:rPr kumimoji="0" lang="en-US" altLang="ru-R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Формирование</a:t>
                      </a:r>
                      <a:r>
                        <a:rPr kumimoji="0" lang="en-US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портфеля</a:t>
                      </a:r>
                      <a:r>
                        <a:rPr kumimoji="0" lang="en-US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достижений</a:t>
                      </a:r>
                      <a:r>
                        <a:rPr kumimoji="0" lang="en-US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 </a:t>
                      </a:r>
                      <a:r>
                        <a:rPr kumimoji="0" lang="en-US" altLang="ru-R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Noto Sans SC Regular" charset="0"/>
                        </a:rPr>
                        <a:t>обучающегося</a:t>
                      </a:r>
                      <a:endParaRPr kumimoji="0" lang="en-US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Noto Sans SC Regular" charset="0"/>
                      </a:endParaRPr>
                    </a:p>
                  </a:txBody>
                  <a:tcPr marL="0" marR="0" marT="7560" marB="0"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565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1731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412</Words>
  <Application>Microsoft Office PowerPoint</Application>
  <PresentationFormat>Широкоэкранный</PresentationFormat>
  <Paragraphs>93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Franklin Gothic Demi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Polich .</dc:creator>
  <cp:lastModifiedBy>Гладышев Роман</cp:lastModifiedBy>
  <cp:revision>85</cp:revision>
  <dcterms:created xsi:type="dcterms:W3CDTF">2022-04-08T07:53:59Z</dcterms:created>
  <dcterms:modified xsi:type="dcterms:W3CDTF">2022-08-10T05:54:22Z</dcterms:modified>
</cp:coreProperties>
</file>